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Inter Bold" charset="1" panose="020B0802030000000004"/>
      <p:regular r:id="rId22"/>
    </p:embeddedFont>
    <p:embeddedFont>
      <p:font typeface="Inter Heavy" charset="1" panose="02000503000000020004"/>
      <p:regular r:id="rId23"/>
    </p:embeddedFont>
    <p:embeddedFont>
      <p:font typeface="Inter" charset="1" panose="020B05020300000000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97" r="0" b="-18121"/>
            </a:stretch>
          </a:blipFill>
        </p:spPr>
      </p:sp>
      <p:grpSp>
        <p:nvGrpSpPr>
          <p:cNvPr name="Group 3" id="3"/>
          <p:cNvGrpSpPr/>
          <p:nvPr/>
        </p:nvGrpSpPr>
        <p:grpSpPr>
          <a:xfrm rot="0">
            <a:off x="16655577" y="-369165"/>
            <a:ext cx="1632423" cy="10793726"/>
            <a:chOff x="0" y="0"/>
            <a:chExt cx="429939" cy="2842792"/>
          </a:xfrm>
        </p:grpSpPr>
        <p:sp>
          <p:nvSpPr>
            <p:cNvPr name="Freeform 4" id="4"/>
            <p:cNvSpPr/>
            <p:nvPr/>
          </p:nvSpPr>
          <p:spPr>
            <a:xfrm flipH="false" flipV="false" rot="0">
              <a:off x="0" y="0"/>
              <a:ext cx="429939" cy="2842792"/>
            </a:xfrm>
            <a:custGeom>
              <a:avLst/>
              <a:gdLst/>
              <a:ahLst/>
              <a:cxnLst/>
              <a:rect r="r" b="b" t="t" l="l"/>
              <a:pathLst>
                <a:path h="2842792" w="429939">
                  <a:moveTo>
                    <a:pt x="0" y="0"/>
                  </a:moveTo>
                  <a:lnTo>
                    <a:pt x="429939" y="0"/>
                  </a:lnTo>
                  <a:lnTo>
                    <a:pt x="429939" y="2842792"/>
                  </a:lnTo>
                  <a:lnTo>
                    <a:pt x="0" y="2842792"/>
                  </a:lnTo>
                  <a:close/>
                </a:path>
              </a:pathLst>
            </a:custGeom>
            <a:solidFill>
              <a:srgbClr val="FF3131"/>
            </a:solidFill>
          </p:spPr>
        </p:sp>
        <p:sp>
          <p:nvSpPr>
            <p:cNvPr name="TextBox 5" id="5"/>
            <p:cNvSpPr txBox="true"/>
            <p:nvPr/>
          </p:nvSpPr>
          <p:spPr>
            <a:xfrm>
              <a:off x="0" y="-38100"/>
              <a:ext cx="429939" cy="2880892"/>
            </a:xfrm>
            <a:prstGeom prst="rect">
              <a:avLst/>
            </a:prstGeom>
          </p:spPr>
          <p:txBody>
            <a:bodyPr anchor="ctr" rtlCol="false" tIns="50800" lIns="50800" bIns="50800" rIns="50800"/>
            <a:lstStyle/>
            <a:p>
              <a:pPr algn="ctr">
                <a:lnSpc>
                  <a:spcPts val="2520"/>
                </a:lnSpc>
              </a:pPr>
            </a:p>
          </p:txBody>
        </p:sp>
      </p:grpSp>
      <p:sp>
        <p:nvSpPr>
          <p:cNvPr name="Freeform 6" id="6"/>
          <p:cNvSpPr/>
          <p:nvPr/>
        </p:nvSpPr>
        <p:spPr>
          <a:xfrm flipH="false" flipV="false" rot="5400000">
            <a:off x="16523435" y="8689739"/>
            <a:ext cx="495821" cy="1632943"/>
          </a:xfrm>
          <a:custGeom>
            <a:avLst/>
            <a:gdLst/>
            <a:ahLst/>
            <a:cxnLst/>
            <a:rect r="r" b="b" t="t" l="l"/>
            <a:pathLst>
              <a:path h="1632943" w="495821">
                <a:moveTo>
                  <a:pt x="0" y="0"/>
                </a:moveTo>
                <a:lnTo>
                  <a:pt x="495821" y="0"/>
                </a:lnTo>
                <a:lnTo>
                  <a:pt x="495821" y="1632943"/>
                </a:lnTo>
                <a:lnTo>
                  <a:pt x="0" y="16329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347787" y="2724973"/>
            <a:ext cx="9781015" cy="2131362"/>
          </a:xfrm>
          <a:prstGeom prst="rect">
            <a:avLst/>
          </a:prstGeom>
        </p:spPr>
        <p:txBody>
          <a:bodyPr anchor="t" rtlCol="false" tIns="0" lIns="0" bIns="0" rIns="0">
            <a:spAutoFit/>
          </a:bodyPr>
          <a:lstStyle/>
          <a:p>
            <a:pPr algn="l">
              <a:lnSpc>
                <a:spcPts val="17448"/>
              </a:lnSpc>
            </a:pPr>
            <a:r>
              <a:rPr lang="en-US" sz="12463" b="true">
                <a:solidFill>
                  <a:srgbClr val="FFFFFF"/>
                </a:solidFill>
                <a:latin typeface="Inter Bold"/>
                <a:ea typeface="Inter Bold"/>
                <a:cs typeface="Inter Bold"/>
                <a:sym typeface="Inter Bold"/>
              </a:rPr>
              <a:t>RFM-BASED </a:t>
            </a:r>
          </a:p>
        </p:txBody>
      </p:sp>
      <p:sp>
        <p:nvSpPr>
          <p:cNvPr name="TextBox 8" id="8"/>
          <p:cNvSpPr txBox="true"/>
          <p:nvPr/>
        </p:nvSpPr>
        <p:spPr>
          <a:xfrm rot="0">
            <a:off x="1347787" y="4355566"/>
            <a:ext cx="12064856" cy="1987608"/>
          </a:xfrm>
          <a:prstGeom prst="rect">
            <a:avLst/>
          </a:prstGeom>
        </p:spPr>
        <p:txBody>
          <a:bodyPr anchor="t" rtlCol="false" tIns="0" lIns="0" bIns="0" rIns="0">
            <a:spAutoFit/>
          </a:bodyPr>
          <a:lstStyle/>
          <a:p>
            <a:pPr algn="l">
              <a:lnSpc>
                <a:spcPts val="7930"/>
              </a:lnSpc>
            </a:pPr>
            <a:r>
              <a:rPr lang="en-US" sz="5664" b="true">
                <a:solidFill>
                  <a:srgbClr val="FF3131"/>
                </a:solidFill>
                <a:latin typeface="Inter Heavy"/>
                <a:ea typeface="Inter Heavy"/>
                <a:cs typeface="Inter Heavy"/>
                <a:sym typeface="Inter Heavy"/>
              </a:rPr>
              <a:t> CUSTOMER SEGMENTATION ANALYSIS</a:t>
            </a:r>
          </a:p>
        </p:txBody>
      </p:sp>
      <p:sp>
        <p:nvSpPr>
          <p:cNvPr name="TextBox 9" id="9"/>
          <p:cNvSpPr txBox="true"/>
          <p:nvPr/>
        </p:nvSpPr>
        <p:spPr>
          <a:xfrm rot="0">
            <a:off x="1347787" y="8057712"/>
            <a:ext cx="1548872" cy="265145"/>
          </a:xfrm>
          <a:prstGeom prst="rect">
            <a:avLst/>
          </a:prstGeom>
        </p:spPr>
        <p:txBody>
          <a:bodyPr anchor="t" rtlCol="false" tIns="0" lIns="0" bIns="0" rIns="0">
            <a:spAutoFit/>
          </a:bodyPr>
          <a:lstStyle/>
          <a:p>
            <a:pPr algn="l">
              <a:lnSpc>
                <a:spcPts val="2185"/>
              </a:lnSpc>
            </a:pPr>
            <a:r>
              <a:rPr lang="en-US" sz="1561">
                <a:solidFill>
                  <a:srgbClr val="FFFFFF"/>
                </a:solidFill>
                <a:latin typeface="Inter"/>
                <a:ea typeface="Inter"/>
                <a:cs typeface="Inter"/>
                <a:sym typeface="Inter"/>
              </a:rPr>
              <a:t>Prepared by</a:t>
            </a:r>
          </a:p>
        </p:txBody>
      </p:sp>
      <p:sp>
        <p:nvSpPr>
          <p:cNvPr name="TextBox 10" id="10"/>
          <p:cNvSpPr txBox="true"/>
          <p:nvPr/>
        </p:nvSpPr>
        <p:spPr>
          <a:xfrm rot="0">
            <a:off x="1347787" y="8865979"/>
            <a:ext cx="2192927" cy="392321"/>
          </a:xfrm>
          <a:prstGeom prst="rect">
            <a:avLst/>
          </a:prstGeom>
        </p:spPr>
        <p:txBody>
          <a:bodyPr anchor="t" rtlCol="false" tIns="0" lIns="0" bIns="0" rIns="0">
            <a:spAutoFit/>
          </a:bodyPr>
          <a:lstStyle/>
          <a:p>
            <a:pPr algn="l">
              <a:lnSpc>
                <a:spcPts val="3215"/>
              </a:lnSpc>
            </a:pPr>
            <a:r>
              <a:rPr lang="en-US" sz="2297">
                <a:solidFill>
                  <a:srgbClr val="FFFFFF"/>
                </a:solidFill>
                <a:latin typeface="Inter"/>
                <a:ea typeface="Inter"/>
                <a:cs typeface="Inter"/>
                <a:sym typeface="Inter"/>
              </a:rPr>
              <a:t>Data analyst</a:t>
            </a:r>
          </a:p>
        </p:txBody>
      </p:sp>
      <p:sp>
        <p:nvSpPr>
          <p:cNvPr name="TextBox 11" id="11"/>
          <p:cNvSpPr txBox="true"/>
          <p:nvPr/>
        </p:nvSpPr>
        <p:spPr>
          <a:xfrm rot="-5400000">
            <a:off x="15388636" y="2595378"/>
            <a:ext cx="4115690" cy="389330"/>
          </a:xfrm>
          <a:prstGeom prst="rect">
            <a:avLst/>
          </a:prstGeom>
        </p:spPr>
        <p:txBody>
          <a:bodyPr anchor="t" rtlCol="false" tIns="0" lIns="0" bIns="0" rIns="0">
            <a:spAutoFit/>
          </a:bodyPr>
          <a:lstStyle/>
          <a:p>
            <a:pPr algn="r">
              <a:lnSpc>
                <a:spcPts val="3215"/>
              </a:lnSpc>
            </a:pPr>
            <a:r>
              <a:rPr lang="en-US" sz="2297">
                <a:solidFill>
                  <a:srgbClr val="FFFFFF"/>
                </a:solidFill>
                <a:latin typeface="Inter"/>
                <a:ea typeface="Inter"/>
                <a:cs typeface="Inter"/>
                <a:sym typeface="Inter"/>
              </a:rPr>
              <a:t>reallygreatsite.com</a:t>
            </a:r>
          </a:p>
        </p:txBody>
      </p:sp>
      <p:sp>
        <p:nvSpPr>
          <p:cNvPr name="TextBox 12" id="12"/>
          <p:cNvSpPr txBox="true"/>
          <p:nvPr/>
        </p:nvSpPr>
        <p:spPr>
          <a:xfrm rot="0">
            <a:off x="1347787" y="8438056"/>
            <a:ext cx="2773680" cy="392321"/>
          </a:xfrm>
          <a:prstGeom prst="rect">
            <a:avLst/>
          </a:prstGeom>
        </p:spPr>
        <p:txBody>
          <a:bodyPr anchor="t" rtlCol="false" tIns="0" lIns="0" bIns="0" rIns="0">
            <a:spAutoFit/>
          </a:bodyPr>
          <a:lstStyle/>
          <a:p>
            <a:pPr algn="l">
              <a:lnSpc>
                <a:spcPts val="3215"/>
              </a:lnSpc>
            </a:pPr>
            <a:r>
              <a:rPr lang="en-US" sz="2297" b="true">
                <a:solidFill>
                  <a:srgbClr val="FFFFFF"/>
                </a:solidFill>
                <a:latin typeface="Inter Bold"/>
                <a:ea typeface="Inter Bold"/>
                <a:cs typeface="Inter Bold"/>
                <a:sym typeface="Inter Bold"/>
              </a:rPr>
              <a:t>Niloy Saha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2073154" y="4736021"/>
            <a:ext cx="6832847" cy="809176"/>
          </a:xfrm>
          <a:custGeom>
            <a:avLst/>
            <a:gdLst/>
            <a:ahLst/>
            <a:cxnLst/>
            <a:rect r="r" b="b" t="t" l="l"/>
            <a:pathLst>
              <a:path h="809176" w="6832847">
                <a:moveTo>
                  <a:pt x="0" y="0"/>
                </a:moveTo>
                <a:lnTo>
                  <a:pt x="6832848" y="0"/>
                </a:lnTo>
                <a:lnTo>
                  <a:pt x="6832848" y="809176"/>
                </a:lnTo>
                <a:lnTo>
                  <a:pt x="0" y="809176"/>
                </a:lnTo>
                <a:lnTo>
                  <a:pt x="0" y="0"/>
                </a:lnTo>
                <a:close/>
              </a:path>
            </a:pathLst>
          </a:custGeom>
          <a:blipFill>
            <a:blip r:embed="rId2"/>
            <a:stretch>
              <a:fillRect l="-11584" t="0" r="-11584" b="-400533"/>
            </a:stretch>
          </a:blipFill>
        </p:spPr>
      </p:sp>
      <p:grpSp>
        <p:nvGrpSpPr>
          <p:cNvPr name="Group 6" id="6"/>
          <p:cNvGrpSpPr/>
          <p:nvPr/>
        </p:nvGrpSpPr>
        <p:grpSpPr>
          <a:xfrm rot="0">
            <a:off x="13151493" y="1963797"/>
            <a:ext cx="4552950" cy="3581400"/>
            <a:chOff x="0" y="0"/>
            <a:chExt cx="1199131" cy="943249"/>
          </a:xfrm>
        </p:grpSpPr>
        <p:sp>
          <p:nvSpPr>
            <p:cNvPr name="Freeform 7" id="7"/>
            <p:cNvSpPr/>
            <p:nvPr/>
          </p:nvSpPr>
          <p:spPr>
            <a:xfrm flipH="false" flipV="false" rot="0">
              <a:off x="0" y="0"/>
              <a:ext cx="1199131" cy="943249"/>
            </a:xfrm>
            <a:custGeom>
              <a:avLst/>
              <a:gdLst/>
              <a:ahLst/>
              <a:cxnLst/>
              <a:rect r="r" b="b" t="t" l="l"/>
              <a:pathLst>
                <a:path h="943249" w="1199131">
                  <a:moveTo>
                    <a:pt x="0" y="0"/>
                  </a:moveTo>
                  <a:lnTo>
                    <a:pt x="1199131" y="0"/>
                  </a:lnTo>
                  <a:lnTo>
                    <a:pt x="1199131" y="943249"/>
                  </a:lnTo>
                  <a:lnTo>
                    <a:pt x="0" y="943249"/>
                  </a:lnTo>
                  <a:close/>
                </a:path>
              </a:pathLst>
            </a:custGeom>
            <a:solidFill>
              <a:srgbClr val="FF3131"/>
            </a:solidFill>
          </p:spPr>
        </p:sp>
        <p:sp>
          <p:nvSpPr>
            <p:cNvPr name="TextBox 8" id="8"/>
            <p:cNvSpPr txBox="true"/>
            <p:nvPr/>
          </p:nvSpPr>
          <p:spPr>
            <a:xfrm>
              <a:off x="0" y="-38100"/>
              <a:ext cx="1199131" cy="981349"/>
            </a:xfrm>
            <a:prstGeom prst="rect">
              <a:avLst/>
            </a:prstGeom>
          </p:spPr>
          <p:txBody>
            <a:bodyPr anchor="ctr" rtlCol="false" tIns="50800" lIns="50800" bIns="50800" rIns="50800"/>
            <a:lstStyle/>
            <a:p>
              <a:pPr algn="ctr">
                <a:lnSpc>
                  <a:spcPts val="2520"/>
                </a:lnSpc>
              </a:pPr>
            </a:p>
          </p:txBody>
        </p:sp>
      </p:grpSp>
      <p:sp>
        <p:nvSpPr>
          <p:cNvPr name="Freeform 9" id="9"/>
          <p:cNvSpPr/>
          <p:nvPr/>
        </p:nvSpPr>
        <p:spPr>
          <a:xfrm flipH="false" flipV="false" rot="0">
            <a:off x="13296506" y="2099496"/>
            <a:ext cx="4262923" cy="3310002"/>
          </a:xfrm>
          <a:custGeom>
            <a:avLst/>
            <a:gdLst/>
            <a:ahLst/>
            <a:cxnLst/>
            <a:rect r="r" b="b" t="t" l="l"/>
            <a:pathLst>
              <a:path h="3310002" w="4262923">
                <a:moveTo>
                  <a:pt x="0" y="0"/>
                </a:moveTo>
                <a:lnTo>
                  <a:pt x="4262923" y="0"/>
                </a:lnTo>
                <a:lnTo>
                  <a:pt x="4262923" y="3310002"/>
                </a:lnTo>
                <a:lnTo>
                  <a:pt x="0" y="3310002"/>
                </a:lnTo>
                <a:lnTo>
                  <a:pt x="0" y="0"/>
                </a:lnTo>
                <a:close/>
              </a:path>
            </a:pathLst>
          </a:custGeom>
          <a:blipFill>
            <a:blip r:embed="rId3"/>
            <a:stretch>
              <a:fillRect l="-2689" t="-36368" r="-125268" b="-4919"/>
            </a:stretch>
          </a:blipFill>
        </p:spPr>
      </p:sp>
      <p:grpSp>
        <p:nvGrpSpPr>
          <p:cNvPr name="Group 10" id="10"/>
          <p:cNvGrpSpPr/>
          <p:nvPr/>
        </p:nvGrpSpPr>
        <p:grpSpPr>
          <a:xfrm rot="0">
            <a:off x="13151493" y="5621173"/>
            <a:ext cx="4552950" cy="4191000"/>
            <a:chOff x="0" y="0"/>
            <a:chExt cx="1199131" cy="1103802"/>
          </a:xfrm>
        </p:grpSpPr>
        <p:sp>
          <p:nvSpPr>
            <p:cNvPr name="Freeform 11" id="11"/>
            <p:cNvSpPr/>
            <p:nvPr/>
          </p:nvSpPr>
          <p:spPr>
            <a:xfrm flipH="false" flipV="false" rot="0">
              <a:off x="0" y="0"/>
              <a:ext cx="1199131" cy="1103802"/>
            </a:xfrm>
            <a:custGeom>
              <a:avLst/>
              <a:gdLst/>
              <a:ahLst/>
              <a:cxnLst/>
              <a:rect r="r" b="b" t="t" l="l"/>
              <a:pathLst>
                <a:path h="1103802" w="1199131">
                  <a:moveTo>
                    <a:pt x="0" y="0"/>
                  </a:moveTo>
                  <a:lnTo>
                    <a:pt x="1199131" y="0"/>
                  </a:lnTo>
                  <a:lnTo>
                    <a:pt x="1199131" y="1103802"/>
                  </a:lnTo>
                  <a:lnTo>
                    <a:pt x="0" y="1103802"/>
                  </a:lnTo>
                  <a:close/>
                </a:path>
              </a:pathLst>
            </a:custGeom>
            <a:solidFill>
              <a:srgbClr val="FF3131"/>
            </a:solidFill>
          </p:spPr>
        </p:sp>
        <p:sp>
          <p:nvSpPr>
            <p:cNvPr name="TextBox 12" id="12"/>
            <p:cNvSpPr txBox="true"/>
            <p:nvPr/>
          </p:nvSpPr>
          <p:spPr>
            <a:xfrm>
              <a:off x="0" y="-38100"/>
              <a:ext cx="1199131" cy="1141902"/>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3296506" y="5764588"/>
            <a:ext cx="4262923" cy="3904170"/>
          </a:xfrm>
          <a:custGeom>
            <a:avLst/>
            <a:gdLst/>
            <a:ahLst/>
            <a:cxnLst/>
            <a:rect r="r" b="b" t="t" l="l"/>
            <a:pathLst>
              <a:path h="3904170" w="4262923">
                <a:moveTo>
                  <a:pt x="0" y="0"/>
                </a:moveTo>
                <a:lnTo>
                  <a:pt x="4262923" y="0"/>
                </a:lnTo>
                <a:lnTo>
                  <a:pt x="4262923" y="3904170"/>
                </a:lnTo>
                <a:lnTo>
                  <a:pt x="0" y="3904170"/>
                </a:lnTo>
                <a:lnTo>
                  <a:pt x="0" y="0"/>
                </a:lnTo>
                <a:close/>
              </a:path>
            </a:pathLst>
          </a:custGeom>
          <a:blipFill>
            <a:blip r:embed="rId4"/>
            <a:stretch>
              <a:fillRect l="-4675" t="-31643" r="-126475" b="-2439"/>
            </a:stretch>
          </a:blipFill>
        </p:spPr>
      </p:sp>
      <p:sp>
        <p:nvSpPr>
          <p:cNvPr name="Freeform 14" id="14"/>
          <p:cNvSpPr/>
          <p:nvPr/>
        </p:nvSpPr>
        <p:spPr>
          <a:xfrm flipH="false" flipV="false" rot="0">
            <a:off x="2990756" y="9010646"/>
            <a:ext cx="5416751" cy="495309"/>
          </a:xfrm>
          <a:custGeom>
            <a:avLst/>
            <a:gdLst/>
            <a:ahLst/>
            <a:cxnLst/>
            <a:rect r="r" b="b" t="t" l="l"/>
            <a:pathLst>
              <a:path h="495309" w="5416751">
                <a:moveTo>
                  <a:pt x="0" y="0"/>
                </a:moveTo>
                <a:lnTo>
                  <a:pt x="5416750" y="0"/>
                </a:lnTo>
                <a:lnTo>
                  <a:pt x="5416750" y="495308"/>
                </a:lnTo>
                <a:lnTo>
                  <a:pt x="0" y="495308"/>
                </a:lnTo>
                <a:lnTo>
                  <a:pt x="0" y="0"/>
                </a:lnTo>
                <a:close/>
              </a:path>
            </a:pathLst>
          </a:custGeom>
          <a:blipFill>
            <a:blip r:embed="rId5"/>
            <a:stretch>
              <a:fillRect l="-1999" t="0" r="-1999" b="-504219"/>
            </a:stretch>
          </a:blipFill>
        </p:spPr>
      </p:sp>
      <p:sp>
        <p:nvSpPr>
          <p:cNvPr name="Freeform 15" id="15"/>
          <p:cNvSpPr/>
          <p:nvPr/>
        </p:nvSpPr>
        <p:spPr>
          <a:xfrm flipH="false" flipV="false" rot="2162487">
            <a:off x="9263633" y="3419028"/>
            <a:ext cx="3174082" cy="3068560"/>
          </a:xfrm>
          <a:custGeom>
            <a:avLst/>
            <a:gdLst/>
            <a:ahLst/>
            <a:cxnLst/>
            <a:rect r="r" b="b" t="t" l="l"/>
            <a:pathLst>
              <a:path h="3068560" w="3174082">
                <a:moveTo>
                  <a:pt x="0" y="0"/>
                </a:moveTo>
                <a:lnTo>
                  <a:pt x="3174082" y="0"/>
                </a:lnTo>
                <a:lnTo>
                  <a:pt x="3174082" y="3068560"/>
                </a:lnTo>
                <a:lnTo>
                  <a:pt x="0" y="3068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2364862" y="322671"/>
            <a:ext cx="13792108"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Customer Segmentation Logic</a:t>
            </a:r>
          </a:p>
        </p:txBody>
      </p:sp>
      <p:sp>
        <p:nvSpPr>
          <p:cNvPr name="TextBox 17" id="17"/>
          <p:cNvSpPr txBox="true"/>
          <p:nvPr/>
        </p:nvSpPr>
        <p:spPr>
          <a:xfrm rot="0">
            <a:off x="1745068" y="2146995"/>
            <a:ext cx="9589289" cy="3069591"/>
          </a:xfrm>
          <a:prstGeom prst="rect">
            <a:avLst/>
          </a:prstGeom>
        </p:spPr>
        <p:txBody>
          <a:bodyPr anchor="t" rtlCol="false" tIns="0" lIns="0" bIns="0" rIns="0">
            <a:spAutoFit/>
          </a:bodyPr>
          <a:lstStyle/>
          <a:p>
            <a:pPr algn="l" marL="626106" indent="-313053" lvl="1">
              <a:lnSpc>
                <a:spcPts val="4059"/>
              </a:lnSpc>
              <a:buFont typeface="Arial"/>
              <a:buChar char="•"/>
            </a:pPr>
            <a:r>
              <a:rPr lang="en-US" sz="2899">
                <a:solidFill>
                  <a:srgbClr val="000000"/>
                </a:solidFill>
                <a:latin typeface="Inter"/>
                <a:ea typeface="Inter"/>
                <a:cs typeface="Inter"/>
                <a:sym typeface="Inter"/>
              </a:rPr>
              <a:t>13.7% of the customers are champions</a:t>
            </a:r>
          </a:p>
          <a:p>
            <a:pPr algn="l" marL="626106" indent="-313053" lvl="1">
              <a:lnSpc>
                <a:spcPts val="4059"/>
              </a:lnSpc>
              <a:buFont typeface="Arial"/>
              <a:buChar char="•"/>
            </a:pPr>
            <a:r>
              <a:rPr lang="en-US" sz="2899">
                <a:solidFill>
                  <a:srgbClr val="000000"/>
                </a:solidFill>
                <a:latin typeface="Inter"/>
                <a:ea typeface="Inter"/>
                <a:cs typeface="Inter"/>
                <a:sym typeface="Inter"/>
              </a:rPr>
              <a:t>20.6% of the customers are loyal customers</a:t>
            </a:r>
          </a:p>
          <a:p>
            <a:pPr algn="l" marL="626106" indent="-313053" lvl="1">
              <a:lnSpc>
                <a:spcPts val="4059"/>
              </a:lnSpc>
              <a:buFont typeface="Arial"/>
              <a:buChar char="•"/>
            </a:pPr>
            <a:r>
              <a:rPr lang="en-US" sz="2899">
                <a:solidFill>
                  <a:srgbClr val="000000"/>
                </a:solidFill>
                <a:latin typeface="Inter"/>
                <a:ea typeface="Inter"/>
                <a:cs typeface="Inter"/>
                <a:sym typeface="Inter"/>
              </a:rPr>
              <a:t>25.5% of the customers are potential loyalist</a:t>
            </a:r>
          </a:p>
          <a:p>
            <a:pPr algn="l" marL="626106" indent="-313053" lvl="1">
              <a:lnSpc>
                <a:spcPts val="4059"/>
              </a:lnSpc>
              <a:buFont typeface="Arial"/>
              <a:buChar char="•"/>
            </a:pPr>
            <a:r>
              <a:rPr lang="en-US" sz="2899">
                <a:solidFill>
                  <a:srgbClr val="000000"/>
                </a:solidFill>
                <a:latin typeface="Inter"/>
                <a:ea typeface="Inter"/>
                <a:cs typeface="Inter"/>
                <a:sym typeface="Inter"/>
              </a:rPr>
              <a:t>21.8% of the customers are at risk</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18.4% of the lost customers</a:t>
            </a:r>
          </a:p>
          <a:p>
            <a:pPr algn="l">
              <a:lnSpc>
                <a:spcPts val="4059"/>
              </a:lnSpc>
              <a:spcBef>
                <a:spcPct val="0"/>
              </a:spcBef>
            </a:pPr>
          </a:p>
        </p:txBody>
      </p:sp>
      <p:sp>
        <p:nvSpPr>
          <p:cNvPr name="TextBox 18" id="18"/>
          <p:cNvSpPr txBox="true"/>
          <p:nvPr/>
        </p:nvSpPr>
        <p:spPr>
          <a:xfrm rot="0">
            <a:off x="1745068" y="6266971"/>
            <a:ext cx="8953408" cy="2555241"/>
          </a:xfrm>
          <a:prstGeom prst="rect">
            <a:avLst/>
          </a:prstGeom>
        </p:spPr>
        <p:txBody>
          <a:bodyPr anchor="t" rtlCol="false" tIns="0" lIns="0" bIns="0" rIns="0">
            <a:spAutoFit/>
          </a:bodyPr>
          <a:lstStyle/>
          <a:p>
            <a:pPr algn="l" marL="626106" indent="-313053" lvl="1">
              <a:lnSpc>
                <a:spcPts val="4059"/>
              </a:lnSpc>
              <a:buFont typeface="Arial"/>
              <a:buChar char="•"/>
            </a:pPr>
            <a:r>
              <a:rPr lang="en-US" sz="2899">
                <a:solidFill>
                  <a:srgbClr val="000000"/>
                </a:solidFill>
                <a:latin typeface="Inter"/>
                <a:ea typeface="Inter"/>
                <a:cs typeface="Inter"/>
                <a:sym typeface="Inter"/>
              </a:rPr>
              <a:t>57.3% of revenue come from champions</a:t>
            </a:r>
          </a:p>
          <a:p>
            <a:pPr algn="l" marL="626106" indent="-313053" lvl="1">
              <a:lnSpc>
                <a:spcPts val="4059"/>
              </a:lnSpc>
              <a:buFont typeface="Arial"/>
              <a:buChar char="•"/>
            </a:pPr>
            <a:r>
              <a:rPr lang="en-US" sz="2899">
                <a:solidFill>
                  <a:srgbClr val="000000"/>
                </a:solidFill>
                <a:latin typeface="Inter"/>
                <a:ea typeface="Inter"/>
                <a:cs typeface="Inter"/>
                <a:sym typeface="Inter"/>
              </a:rPr>
              <a:t>23.4% of revenue come from loyal customers</a:t>
            </a:r>
          </a:p>
          <a:p>
            <a:pPr algn="l" marL="626106" indent="-313053" lvl="1">
              <a:lnSpc>
                <a:spcPts val="4059"/>
              </a:lnSpc>
              <a:buFont typeface="Arial"/>
              <a:buChar char="•"/>
            </a:pPr>
            <a:r>
              <a:rPr lang="en-US" sz="2899">
                <a:solidFill>
                  <a:srgbClr val="000000"/>
                </a:solidFill>
                <a:latin typeface="Inter"/>
                <a:ea typeface="Inter"/>
                <a:cs typeface="Inter"/>
                <a:sym typeface="Inter"/>
              </a:rPr>
              <a:t>12.8% of revenue come from potential loyalist</a:t>
            </a:r>
          </a:p>
          <a:p>
            <a:pPr algn="l" marL="626106" indent="-313053" lvl="1">
              <a:lnSpc>
                <a:spcPts val="4059"/>
              </a:lnSpc>
              <a:buFont typeface="Arial"/>
              <a:buChar char="•"/>
            </a:pPr>
            <a:r>
              <a:rPr lang="en-US" sz="2899">
                <a:solidFill>
                  <a:srgbClr val="000000"/>
                </a:solidFill>
                <a:latin typeface="Inter"/>
                <a:ea typeface="Inter"/>
                <a:cs typeface="Inter"/>
                <a:sym typeface="Inter"/>
              </a:rPr>
              <a:t>4.6% of revenue come from at risk</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1.9% of revenue come from lost customers</a:t>
            </a:r>
          </a:p>
        </p:txBody>
      </p:sp>
      <p:sp>
        <p:nvSpPr>
          <p:cNvPr name="TextBox 19" id="19"/>
          <p:cNvSpPr txBox="true"/>
          <p:nvPr/>
        </p:nvSpPr>
        <p:spPr>
          <a:xfrm rot="0">
            <a:off x="1981048" y="1656774"/>
            <a:ext cx="550885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Segments Defined</a:t>
            </a:r>
          </a:p>
        </p:txBody>
      </p:sp>
      <p:sp>
        <p:nvSpPr>
          <p:cNvPr name="TextBox 20" id="20"/>
          <p:cNvSpPr txBox="true"/>
          <p:nvPr/>
        </p:nvSpPr>
        <p:spPr>
          <a:xfrm rot="0">
            <a:off x="1981048" y="5776750"/>
            <a:ext cx="550885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Revenue wise segments</a:t>
            </a:r>
          </a:p>
        </p:txBody>
      </p:sp>
      <p:sp>
        <p:nvSpPr>
          <p:cNvPr name="Freeform 21" id="21"/>
          <p:cNvSpPr/>
          <p:nvPr/>
        </p:nvSpPr>
        <p:spPr>
          <a:xfrm flipH="false" flipV="false" rot="2162487">
            <a:off x="9263633" y="7287931"/>
            <a:ext cx="3174082" cy="3068560"/>
          </a:xfrm>
          <a:custGeom>
            <a:avLst/>
            <a:gdLst/>
            <a:ahLst/>
            <a:cxnLst/>
            <a:rect r="r" b="b" t="t" l="l"/>
            <a:pathLst>
              <a:path h="3068560" w="3174082">
                <a:moveTo>
                  <a:pt x="0" y="0"/>
                </a:moveTo>
                <a:lnTo>
                  <a:pt x="3174082" y="0"/>
                </a:lnTo>
                <a:lnTo>
                  <a:pt x="3174082" y="3068560"/>
                </a:lnTo>
                <a:lnTo>
                  <a:pt x="0" y="30685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2100100" y="1217436"/>
            <a:ext cx="5829360" cy="3137718"/>
            <a:chOff x="0" y="0"/>
            <a:chExt cx="1535305" cy="826395"/>
          </a:xfrm>
        </p:grpSpPr>
        <p:sp>
          <p:nvSpPr>
            <p:cNvPr name="Freeform 6" id="6"/>
            <p:cNvSpPr/>
            <p:nvPr/>
          </p:nvSpPr>
          <p:spPr>
            <a:xfrm flipH="false" flipV="false" rot="0">
              <a:off x="0" y="0"/>
              <a:ext cx="1535305" cy="826395"/>
            </a:xfrm>
            <a:custGeom>
              <a:avLst/>
              <a:gdLst/>
              <a:ahLst/>
              <a:cxnLst/>
              <a:rect r="r" b="b" t="t" l="l"/>
              <a:pathLst>
                <a:path h="826395" w="1535305">
                  <a:moveTo>
                    <a:pt x="0" y="0"/>
                  </a:moveTo>
                  <a:lnTo>
                    <a:pt x="1535305" y="0"/>
                  </a:lnTo>
                  <a:lnTo>
                    <a:pt x="1535305" y="826395"/>
                  </a:lnTo>
                  <a:lnTo>
                    <a:pt x="0" y="826395"/>
                  </a:lnTo>
                  <a:close/>
                </a:path>
              </a:pathLst>
            </a:custGeom>
            <a:solidFill>
              <a:srgbClr val="FF3131"/>
            </a:solidFill>
          </p:spPr>
        </p:sp>
        <p:sp>
          <p:nvSpPr>
            <p:cNvPr name="TextBox 7" id="7"/>
            <p:cNvSpPr txBox="true"/>
            <p:nvPr/>
          </p:nvSpPr>
          <p:spPr>
            <a:xfrm>
              <a:off x="0" y="-38100"/>
              <a:ext cx="1535305" cy="864495"/>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6144433" y="3454166"/>
            <a:ext cx="5534723" cy="585431"/>
          </a:xfrm>
          <a:custGeom>
            <a:avLst/>
            <a:gdLst/>
            <a:ahLst/>
            <a:cxnLst/>
            <a:rect r="r" b="b" t="t" l="l"/>
            <a:pathLst>
              <a:path h="585431" w="5534723">
                <a:moveTo>
                  <a:pt x="0" y="0"/>
                </a:moveTo>
                <a:lnTo>
                  <a:pt x="5534722" y="0"/>
                </a:lnTo>
                <a:lnTo>
                  <a:pt x="5534722" y="585431"/>
                </a:lnTo>
                <a:lnTo>
                  <a:pt x="0" y="585431"/>
                </a:lnTo>
                <a:lnTo>
                  <a:pt x="0" y="0"/>
                </a:lnTo>
                <a:close/>
              </a:path>
            </a:pathLst>
          </a:custGeom>
          <a:blipFill>
            <a:blip r:embed="rId2"/>
            <a:stretch>
              <a:fillRect l="-1024" t="0" r="-15839" b="-790781"/>
            </a:stretch>
          </a:blipFill>
        </p:spPr>
      </p:sp>
      <p:sp>
        <p:nvSpPr>
          <p:cNvPr name="Freeform 9" id="9"/>
          <p:cNvSpPr/>
          <p:nvPr/>
        </p:nvSpPr>
        <p:spPr>
          <a:xfrm flipH="false" flipV="false" rot="0">
            <a:off x="12203030" y="1383927"/>
            <a:ext cx="5540670" cy="2804736"/>
          </a:xfrm>
          <a:custGeom>
            <a:avLst/>
            <a:gdLst/>
            <a:ahLst/>
            <a:cxnLst/>
            <a:rect r="r" b="b" t="t" l="l"/>
            <a:pathLst>
              <a:path h="2804736" w="5540670">
                <a:moveTo>
                  <a:pt x="0" y="0"/>
                </a:moveTo>
                <a:lnTo>
                  <a:pt x="5540671" y="0"/>
                </a:lnTo>
                <a:lnTo>
                  <a:pt x="5540671" y="2804736"/>
                </a:lnTo>
                <a:lnTo>
                  <a:pt x="0" y="2804736"/>
                </a:lnTo>
                <a:lnTo>
                  <a:pt x="0" y="0"/>
                </a:lnTo>
                <a:close/>
              </a:path>
            </a:pathLst>
          </a:custGeom>
          <a:blipFill>
            <a:blip r:embed="rId3"/>
            <a:stretch>
              <a:fillRect l="0" t="-97336" r="-23898" b="0"/>
            </a:stretch>
          </a:blipFill>
        </p:spPr>
      </p:sp>
      <p:sp>
        <p:nvSpPr>
          <p:cNvPr name="Freeform 10" id="10"/>
          <p:cNvSpPr/>
          <p:nvPr/>
        </p:nvSpPr>
        <p:spPr>
          <a:xfrm flipH="false" flipV="false" rot="0">
            <a:off x="9909993" y="6431748"/>
            <a:ext cx="2086620" cy="767388"/>
          </a:xfrm>
          <a:custGeom>
            <a:avLst/>
            <a:gdLst/>
            <a:ahLst/>
            <a:cxnLst/>
            <a:rect r="r" b="b" t="t" l="l"/>
            <a:pathLst>
              <a:path h="767388" w="2086620">
                <a:moveTo>
                  <a:pt x="0" y="0"/>
                </a:moveTo>
                <a:lnTo>
                  <a:pt x="2086620" y="0"/>
                </a:lnTo>
                <a:lnTo>
                  <a:pt x="2086620" y="767388"/>
                </a:lnTo>
                <a:lnTo>
                  <a:pt x="0" y="767388"/>
                </a:lnTo>
                <a:lnTo>
                  <a:pt x="0" y="0"/>
                </a:lnTo>
                <a:close/>
              </a:path>
            </a:pathLst>
          </a:custGeom>
          <a:blipFill>
            <a:blip r:embed="rId4"/>
            <a:stretch>
              <a:fillRect l="-3074" t="0" r="-38158" b="-190901"/>
            </a:stretch>
          </a:blipFill>
        </p:spPr>
      </p:sp>
      <p:grpSp>
        <p:nvGrpSpPr>
          <p:cNvPr name="Group 11" id="11"/>
          <p:cNvGrpSpPr/>
          <p:nvPr/>
        </p:nvGrpSpPr>
        <p:grpSpPr>
          <a:xfrm rot="0">
            <a:off x="12102765" y="7486340"/>
            <a:ext cx="5156535" cy="2496838"/>
            <a:chOff x="0" y="0"/>
            <a:chExt cx="1358100" cy="657603"/>
          </a:xfrm>
        </p:grpSpPr>
        <p:sp>
          <p:nvSpPr>
            <p:cNvPr name="Freeform 12" id="12"/>
            <p:cNvSpPr/>
            <p:nvPr/>
          </p:nvSpPr>
          <p:spPr>
            <a:xfrm flipH="false" flipV="false" rot="0">
              <a:off x="0" y="0"/>
              <a:ext cx="1358100" cy="657603"/>
            </a:xfrm>
            <a:custGeom>
              <a:avLst/>
              <a:gdLst/>
              <a:ahLst/>
              <a:cxnLst/>
              <a:rect r="r" b="b" t="t" l="l"/>
              <a:pathLst>
                <a:path h="657603" w="1358100">
                  <a:moveTo>
                    <a:pt x="0" y="0"/>
                  </a:moveTo>
                  <a:lnTo>
                    <a:pt x="1358100" y="0"/>
                  </a:lnTo>
                  <a:lnTo>
                    <a:pt x="1358100" y="657603"/>
                  </a:lnTo>
                  <a:lnTo>
                    <a:pt x="0" y="657603"/>
                  </a:lnTo>
                  <a:close/>
                </a:path>
              </a:pathLst>
            </a:custGeom>
            <a:solidFill>
              <a:srgbClr val="FF3131"/>
            </a:solidFill>
          </p:spPr>
        </p:sp>
        <p:sp>
          <p:nvSpPr>
            <p:cNvPr name="TextBox 13" id="13"/>
            <p:cNvSpPr txBox="true"/>
            <p:nvPr/>
          </p:nvSpPr>
          <p:spPr>
            <a:xfrm>
              <a:off x="0" y="-38100"/>
              <a:ext cx="1358100" cy="695703"/>
            </a:xfrm>
            <a:prstGeom prst="rect">
              <a:avLst/>
            </a:prstGeom>
          </p:spPr>
          <p:txBody>
            <a:bodyPr anchor="ctr" rtlCol="false" tIns="50800" lIns="50800" bIns="50800" rIns="50800"/>
            <a:lstStyle/>
            <a:p>
              <a:pPr algn="ctr">
                <a:lnSpc>
                  <a:spcPts val="2520"/>
                </a:lnSpc>
              </a:pPr>
            </a:p>
          </p:txBody>
        </p:sp>
      </p:grpSp>
      <p:grpSp>
        <p:nvGrpSpPr>
          <p:cNvPr name="Group 14" id="14"/>
          <p:cNvGrpSpPr/>
          <p:nvPr/>
        </p:nvGrpSpPr>
        <p:grpSpPr>
          <a:xfrm rot="0">
            <a:off x="12541660" y="4440879"/>
            <a:ext cx="5726429" cy="2954038"/>
            <a:chOff x="0" y="0"/>
            <a:chExt cx="1508195" cy="778018"/>
          </a:xfrm>
        </p:grpSpPr>
        <p:sp>
          <p:nvSpPr>
            <p:cNvPr name="Freeform 15" id="15"/>
            <p:cNvSpPr/>
            <p:nvPr/>
          </p:nvSpPr>
          <p:spPr>
            <a:xfrm flipH="false" flipV="false" rot="0">
              <a:off x="0" y="0"/>
              <a:ext cx="1508195" cy="778018"/>
            </a:xfrm>
            <a:custGeom>
              <a:avLst/>
              <a:gdLst/>
              <a:ahLst/>
              <a:cxnLst/>
              <a:rect r="r" b="b" t="t" l="l"/>
              <a:pathLst>
                <a:path h="778018" w="1508195">
                  <a:moveTo>
                    <a:pt x="0" y="0"/>
                  </a:moveTo>
                  <a:lnTo>
                    <a:pt x="1508195" y="0"/>
                  </a:lnTo>
                  <a:lnTo>
                    <a:pt x="1508195" y="778018"/>
                  </a:lnTo>
                  <a:lnTo>
                    <a:pt x="0" y="778018"/>
                  </a:lnTo>
                  <a:close/>
                </a:path>
              </a:pathLst>
            </a:custGeom>
            <a:solidFill>
              <a:srgbClr val="FF3131"/>
            </a:solidFill>
          </p:spPr>
        </p:sp>
        <p:sp>
          <p:nvSpPr>
            <p:cNvPr name="TextBox 16" id="16"/>
            <p:cNvSpPr txBox="true"/>
            <p:nvPr/>
          </p:nvSpPr>
          <p:spPr>
            <a:xfrm>
              <a:off x="0" y="-38100"/>
              <a:ext cx="1508195" cy="816118"/>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684535" y="4622165"/>
            <a:ext cx="5440679" cy="2617397"/>
          </a:xfrm>
          <a:custGeom>
            <a:avLst/>
            <a:gdLst/>
            <a:ahLst/>
            <a:cxnLst/>
            <a:rect r="r" b="b" t="t" l="l"/>
            <a:pathLst>
              <a:path h="2617397" w="5440679">
                <a:moveTo>
                  <a:pt x="0" y="0"/>
                </a:moveTo>
                <a:lnTo>
                  <a:pt x="5440679" y="0"/>
                </a:lnTo>
                <a:lnTo>
                  <a:pt x="5440679" y="2617397"/>
                </a:lnTo>
                <a:lnTo>
                  <a:pt x="0" y="2617397"/>
                </a:lnTo>
                <a:lnTo>
                  <a:pt x="0" y="0"/>
                </a:lnTo>
                <a:close/>
              </a:path>
            </a:pathLst>
          </a:custGeom>
          <a:blipFill>
            <a:blip r:embed="rId5"/>
            <a:stretch>
              <a:fillRect l="0" t="-57458" r="0" b="0"/>
            </a:stretch>
          </a:blipFill>
        </p:spPr>
      </p:sp>
      <p:sp>
        <p:nvSpPr>
          <p:cNvPr name="Freeform 18" id="18"/>
          <p:cNvSpPr/>
          <p:nvPr/>
        </p:nvSpPr>
        <p:spPr>
          <a:xfrm flipH="false" flipV="false" rot="0">
            <a:off x="9032714" y="7760271"/>
            <a:ext cx="2883702" cy="634461"/>
          </a:xfrm>
          <a:custGeom>
            <a:avLst/>
            <a:gdLst/>
            <a:ahLst/>
            <a:cxnLst/>
            <a:rect r="r" b="b" t="t" l="l"/>
            <a:pathLst>
              <a:path h="634461" w="2883702">
                <a:moveTo>
                  <a:pt x="0" y="0"/>
                </a:moveTo>
                <a:lnTo>
                  <a:pt x="2883703" y="0"/>
                </a:lnTo>
                <a:lnTo>
                  <a:pt x="2883703" y="634461"/>
                </a:lnTo>
                <a:lnTo>
                  <a:pt x="0" y="634461"/>
                </a:lnTo>
                <a:lnTo>
                  <a:pt x="0" y="0"/>
                </a:lnTo>
                <a:close/>
              </a:path>
            </a:pathLst>
          </a:custGeom>
          <a:blipFill>
            <a:blip r:embed="rId6"/>
            <a:stretch>
              <a:fillRect l="0" t="0" r="-43221" b="-297084"/>
            </a:stretch>
          </a:blipFill>
        </p:spPr>
      </p:sp>
      <p:sp>
        <p:nvSpPr>
          <p:cNvPr name="Freeform 19" id="19"/>
          <p:cNvSpPr/>
          <p:nvPr/>
        </p:nvSpPr>
        <p:spPr>
          <a:xfrm flipH="false" flipV="false" rot="0">
            <a:off x="12203030" y="7634223"/>
            <a:ext cx="4957205" cy="2210532"/>
          </a:xfrm>
          <a:custGeom>
            <a:avLst/>
            <a:gdLst/>
            <a:ahLst/>
            <a:cxnLst/>
            <a:rect r="r" b="b" t="t" l="l"/>
            <a:pathLst>
              <a:path h="2210532" w="4957205">
                <a:moveTo>
                  <a:pt x="0" y="0"/>
                </a:moveTo>
                <a:lnTo>
                  <a:pt x="4957205" y="0"/>
                </a:lnTo>
                <a:lnTo>
                  <a:pt x="4957205" y="2210532"/>
                </a:lnTo>
                <a:lnTo>
                  <a:pt x="0" y="2210532"/>
                </a:lnTo>
                <a:lnTo>
                  <a:pt x="0" y="0"/>
                </a:lnTo>
                <a:close/>
              </a:path>
            </a:pathLst>
          </a:custGeom>
          <a:blipFill>
            <a:blip r:embed="rId6"/>
            <a:stretch>
              <a:fillRect l="0" t="-36794" r="0" b="0"/>
            </a:stretch>
          </a:blipFill>
        </p:spPr>
      </p:sp>
      <p:sp>
        <p:nvSpPr>
          <p:cNvPr name="Freeform 20" id="20"/>
          <p:cNvSpPr/>
          <p:nvPr/>
        </p:nvSpPr>
        <p:spPr>
          <a:xfrm flipH="false" flipV="false" rot="0">
            <a:off x="10567266" y="2243857"/>
            <a:ext cx="1587041" cy="1534280"/>
          </a:xfrm>
          <a:custGeom>
            <a:avLst/>
            <a:gdLst/>
            <a:ahLst/>
            <a:cxnLst/>
            <a:rect r="r" b="b" t="t" l="l"/>
            <a:pathLst>
              <a:path h="1534280" w="1587041">
                <a:moveTo>
                  <a:pt x="0" y="0"/>
                </a:moveTo>
                <a:lnTo>
                  <a:pt x="1587041" y="0"/>
                </a:lnTo>
                <a:lnTo>
                  <a:pt x="1587041" y="1534281"/>
                </a:lnTo>
                <a:lnTo>
                  <a:pt x="0" y="15342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0952953" y="5706431"/>
            <a:ext cx="1147147" cy="1109011"/>
          </a:xfrm>
          <a:custGeom>
            <a:avLst/>
            <a:gdLst/>
            <a:ahLst/>
            <a:cxnLst/>
            <a:rect r="r" b="b" t="t" l="l"/>
            <a:pathLst>
              <a:path h="1109011" w="1147147">
                <a:moveTo>
                  <a:pt x="0" y="0"/>
                </a:moveTo>
                <a:lnTo>
                  <a:pt x="1147147" y="0"/>
                </a:lnTo>
                <a:lnTo>
                  <a:pt x="1147147" y="1109011"/>
                </a:lnTo>
                <a:lnTo>
                  <a:pt x="0" y="11090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4039406">
            <a:off x="11110995" y="8135275"/>
            <a:ext cx="1136320" cy="1098543"/>
          </a:xfrm>
          <a:custGeom>
            <a:avLst/>
            <a:gdLst/>
            <a:ahLst/>
            <a:cxnLst/>
            <a:rect r="r" b="b" t="t" l="l"/>
            <a:pathLst>
              <a:path h="1098543" w="1136320">
                <a:moveTo>
                  <a:pt x="0" y="0"/>
                </a:moveTo>
                <a:lnTo>
                  <a:pt x="1136321" y="0"/>
                </a:lnTo>
                <a:lnTo>
                  <a:pt x="1136321" y="1098544"/>
                </a:lnTo>
                <a:lnTo>
                  <a:pt x="0" y="10985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4735476" y="324887"/>
            <a:ext cx="9391558"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Types of customers</a:t>
            </a:r>
          </a:p>
        </p:txBody>
      </p:sp>
      <p:sp>
        <p:nvSpPr>
          <p:cNvPr name="TextBox 24" id="24"/>
          <p:cNvSpPr txBox="true"/>
          <p:nvPr/>
        </p:nvSpPr>
        <p:spPr>
          <a:xfrm rot="0">
            <a:off x="1771498" y="2294857"/>
            <a:ext cx="9589289" cy="1526541"/>
          </a:xfrm>
          <a:prstGeom prst="rect">
            <a:avLst/>
          </a:prstGeom>
        </p:spPr>
        <p:txBody>
          <a:bodyPr anchor="t" rtlCol="false" tIns="0" lIns="0" bIns="0" rIns="0">
            <a:spAutoFit/>
          </a:bodyPr>
          <a:lstStyle/>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There are top 5 countries who have most number of customers whose R_score is high</a:t>
            </a:r>
          </a:p>
          <a:p>
            <a:pPr algn="l">
              <a:lnSpc>
                <a:spcPts val="4059"/>
              </a:lnSpc>
              <a:spcBef>
                <a:spcPct val="0"/>
              </a:spcBef>
            </a:pPr>
          </a:p>
        </p:txBody>
      </p:sp>
      <p:sp>
        <p:nvSpPr>
          <p:cNvPr name="TextBox 25" id="25"/>
          <p:cNvSpPr txBox="true"/>
          <p:nvPr/>
        </p:nvSpPr>
        <p:spPr>
          <a:xfrm rot="0">
            <a:off x="1981048" y="1696487"/>
            <a:ext cx="550885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Loyal customers</a:t>
            </a:r>
          </a:p>
        </p:txBody>
      </p:sp>
      <p:sp>
        <p:nvSpPr>
          <p:cNvPr name="TextBox 26" id="26"/>
          <p:cNvSpPr txBox="true"/>
          <p:nvPr/>
        </p:nvSpPr>
        <p:spPr>
          <a:xfrm rot="0">
            <a:off x="1981048" y="4034154"/>
            <a:ext cx="9698108" cy="1109346"/>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Customers with high frequency but low monetary</a:t>
            </a:r>
          </a:p>
        </p:txBody>
      </p:sp>
      <p:sp>
        <p:nvSpPr>
          <p:cNvPr name="TextBox 27" id="27"/>
          <p:cNvSpPr txBox="true"/>
          <p:nvPr/>
        </p:nvSpPr>
        <p:spPr>
          <a:xfrm rot="0">
            <a:off x="1981048" y="5059933"/>
            <a:ext cx="9249572" cy="2040891"/>
          </a:xfrm>
          <a:prstGeom prst="rect">
            <a:avLst/>
          </a:prstGeom>
        </p:spPr>
        <p:txBody>
          <a:bodyPr anchor="t" rtlCol="false" tIns="0" lIns="0" bIns="0" rIns="0">
            <a:spAutoFit/>
          </a:bodyPr>
          <a:lstStyle/>
          <a:p>
            <a:pPr algn="l">
              <a:lnSpc>
                <a:spcPts val="4059"/>
              </a:lnSpc>
            </a:pPr>
            <a:r>
              <a:rPr lang="en-US" sz="2899">
                <a:solidFill>
                  <a:srgbClr val="000000"/>
                </a:solidFill>
                <a:latin typeface="Inter"/>
                <a:ea typeface="Inter"/>
                <a:cs typeface="Inter"/>
                <a:sym typeface="Inter"/>
              </a:rPr>
              <a:t>It’s evident that a significant portion of customers who make frequent purchases, albeit with an average amount, primarily come from the </a:t>
            </a:r>
            <a:r>
              <a:rPr lang="en-US" b="true" sz="2899">
                <a:solidFill>
                  <a:srgbClr val="000000"/>
                </a:solidFill>
                <a:latin typeface="Inter Bold"/>
                <a:ea typeface="Inter Bold"/>
                <a:cs typeface="Inter Bold"/>
                <a:sym typeface="Inter Bold"/>
              </a:rPr>
              <a:t>UK, Germany, France, Spain, and Belgium</a:t>
            </a:r>
            <a:r>
              <a:rPr lang="en-US" sz="2899">
                <a:solidFill>
                  <a:srgbClr val="000000"/>
                </a:solidFill>
                <a:latin typeface="Inter"/>
                <a:ea typeface="Inter"/>
                <a:cs typeface="Inter"/>
                <a:sym typeface="Inter"/>
              </a:rPr>
              <a:t>.</a:t>
            </a:r>
          </a:p>
        </p:txBody>
      </p:sp>
      <p:sp>
        <p:nvSpPr>
          <p:cNvPr name="TextBox 28" id="28"/>
          <p:cNvSpPr txBox="true"/>
          <p:nvPr/>
        </p:nvSpPr>
        <p:spPr>
          <a:xfrm rot="0">
            <a:off x="1981048" y="7172261"/>
            <a:ext cx="9698108" cy="1109346"/>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Customers with high monetary value but low frequency</a:t>
            </a:r>
          </a:p>
        </p:txBody>
      </p:sp>
      <p:sp>
        <p:nvSpPr>
          <p:cNvPr name="TextBox 29" id="29"/>
          <p:cNvSpPr txBox="true"/>
          <p:nvPr/>
        </p:nvSpPr>
        <p:spPr>
          <a:xfrm rot="0">
            <a:off x="1981048" y="8246109"/>
            <a:ext cx="9249572" cy="2040891"/>
          </a:xfrm>
          <a:prstGeom prst="rect">
            <a:avLst/>
          </a:prstGeom>
        </p:spPr>
        <p:txBody>
          <a:bodyPr anchor="t" rtlCol="false" tIns="0" lIns="0" bIns="0" rIns="0">
            <a:spAutoFit/>
          </a:bodyPr>
          <a:lstStyle/>
          <a:p>
            <a:pPr algn="l">
              <a:lnSpc>
                <a:spcPts val="4059"/>
              </a:lnSpc>
              <a:spcBef>
                <a:spcPct val="0"/>
              </a:spcBef>
            </a:pPr>
            <a:r>
              <a:rPr lang="en-US" sz="2899">
                <a:solidFill>
                  <a:srgbClr val="000000"/>
                </a:solidFill>
                <a:latin typeface="Inter"/>
                <a:ea typeface="Inter"/>
                <a:cs typeface="Inter"/>
                <a:sym typeface="Inter"/>
              </a:rPr>
              <a:t>You can observe that customers who make infrequent but high-value purchases primarily come from the </a:t>
            </a:r>
            <a:r>
              <a:rPr lang="en-US" b="true" sz="2899">
                <a:solidFill>
                  <a:srgbClr val="000000"/>
                </a:solidFill>
                <a:latin typeface="Inter Bold"/>
                <a:ea typeface="Inter Bold"/>
                <a:cs typeface="Inter Bold"/>
                <a:sym typeface="Inter Bold"/>
              </a:rPr>
              <a:t>UK, Germany, Switzerland, Spain, and France.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2327510" y="5797355"/>
            <a:ext cx="5522361" cy="4028567"/>
            <a:chOff x="0" y="0"/>
            <a:chExt cx="1454449" cy="1061022"/>
          </a:xfrm>
        </p:grpSpPr>
        <p:sp>
          <p:nvSpPr>
            <p:cNvPr name="Freeform 6" id="6"/>
            <p:cNvSpPr/>
            <p:nvPr/>
          </p:nvSpPr>
          <p:spPr>
            <a:xfrm flipH="false" flipV="false" rot="0">
              <a:off x="0" y="0"/>
              <a:ext cx="1454449" cy="1061022"/>
            </a:xfrm>
            <a:custGeom>
              <a:avLst/>
              <a:gdLst/>
              <a:ahLst/>
              <a:cxnLst/>
              <a:rect r="r" b="b" t="t" l="l"/>
              <a:pathLst>
                <a:path h="1061022" w="1454449">
                  <a:moveTo>
                    <a:pt x="0" y="0"/>
                  </a:moveTo>
                  <a:lnTo>
                    <a:pt x="1454449" y="0"/>
                  </a:lnTo>
                  <a:lnTo>
                    <a:pt x="1454449" y="1061022"/>
                  </a:lnTo>
                  <a:lnTo>
                    <a:pt x="0" y="1061022"/>
                  </a:lnTo>
                  <a:close/>
                </a:path>
              </a:pathLst>
            </a:custGeom>
            <a:solidFill>
              <a:srgbClr val="FF3131"/>
            </a:solidFill>
          </p:spPr>
        </p:sp>
        <p:sp>
          <p:nvSpPr>
            <p:cNvPr name="TextBox 7" id="7"/>
            <p:cNvSpPr txBox="true"/>
            <p:nvPr/>
          </p:nvSpPr>
          <p:spPr>
            <a:xfrm>
              <a:off x="0" y="-38100"/>
              <a:ext cx="1454449" cy="1099122"/>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2162487">
            <a:off x="8395004" y="5974280"/>
            <a:ext cx="3174082" cy="3068560"/>
          </a:xfrm>
          <a:custGeom>
            <a:avLst/>
            <a:gdLst/>
            <a:ahLst/>
            <a:cxnLst/>
            <a:rect r="r" b="b" t="t" l="l"/>
            <a:pathLst>
              <a:path h="3068560" w="3174082">
                <a:moveTo>
                  <a:pt x="0" y="0"/>
                </a:moveTo>
                <a:lnTo>
                  <a:pt x="3174082" y="0"/>
                </a:lnTo>
                <a:lnTo>
                  <a:pt x="3174082" y="3068560"/>
                </a:lnTo>
                <a:lnTo>
                  <a:pt x="0" y="30685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4236809" y="6469504"/>
            <a:ext cx="3745173" cy="2078112"/>
          </a:xfrm>
          <a:custGeom>
            <a:avLst/>
            <a:gdLst/>
            <a:ahLst/>
            <a:cxnLst/>
            <a:rect r="r" b="b" t="t" l="l"/>
            <a:pathLst>
              <a:path h="2078112" w="3745173">
                <a:moveTo>
                  <a:pt x="0" y="0"/>
                </a:moveTo>
                <a:lnTo>
                  <a:pt x="3745172" y="0"/>
                </a:lnTo>
                <a:lnTo>
                  <a:pt x="3745172" y="2078112"/>
                </a:lnTo>
                <a:lnTo>
                  <a:pt x="0" y="2078112"/>
                </a:lnTo>
                <a:lnTo>
                  <a:pt x="0" y="0"/>
                </a:lnTo>
                <a:close/>
              </a:path>
            </a:pathLst>
          </a:custGeom>
          <a:blipFill>
            <a:blip r:embed="rId4"/>
            <a:stretch>
              <a:fillRect l="0" t="0" r="0" b="-126032"/>
            </a:stretch>
          </a:blipFill>
        </p:spPr>
      </p:sp>
      <p:sp>
        <p:nvSpPr>
          <p:cNvPr name="Freeform 10" id="10"/>
          <p:cNvSpPr/>
          <p:nvPr/>
        </p:nvSpPr>
        <p:spPr>
          <a:xfrm flipH="false" flipV="false" rot="0">
            <a:off x="12428101" y="5940344"/>
            <a:ext cx="5321181" cy="3742590"/>
          </a:xfrm>
          <a:custGeom>
            <a:avLst/>
            <a:gdLst/>
            <a:ahLst/>
            <a:cxnLst/>
            <a:rect r="r" b="b" t="t" l="l"/>
            <a:pathLst>
              <a:path h="3742590" w="5321181">
                <a:moveTo>
                  <a:pt x="0" y="0"/>
                </a:moveTo>
                <a:lnTo>
                  <a:pt x="5321180" y="0"/>
                </a:lnTo>
                <a:lnTo>
                  <a:pt x="5321180" y="3742590"/>
                </a:lnTo>
                <a:lnTo>
                  <a:pt x="0" y="3742590"/>
                </a:lnTo>
                <a:lnTo>
                  <a:pt x="0" y="0"/>
                </a:lnTo>
                <a:close/>
              </a:path>
            </a:pathLst>
          </a:custGeom>
          <a:blipFill>
            <a:blip r:embed="rId5"/>
            <a:stretch>
              <a:fillRect l="0" t="-78321" r="0" b="0"/>
            </a:stretch>
          </a:blipFill>
        </p:spPr>
      </p:sp>
      <p:sp>
        <p:nvSpPr>
          <p:cNvPr name="TextBox 11" id="11"/>
          <p:cNvSpPr txBox="true"/>
          <p:nvPr/>
        </p:nvSpPr>
        <p:spPr>
          <a:xfrm rot="0">
            <a:off x="4999208" y="323274"/>
            <a:ext cx="9410608"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Customer Segment </a:t>
            </a:r>
          </a:p>
        </p:txBody>
      </p:sp>
      <p:sp>
        <p:nvSpPr>
          <p:cNvPr name="TextBox 12" id="12"/>
          <p:cNvSpPr txBox="true"/>
          <p:nvPr/>
        </p:nvSpPr>
        <p:spPr>
          <a:xfrm rot="0">
            <a:off x="1917494" y="2579042"/>
            <a:ext cx="15341806" cy="3643505"/>
          </a:xfrm>
          <a:prstGeom prst="rect">
            <a:avLst/>
          </a:prstGeom>
        </p:spPr>
        <p:txBody>
          <a:bodyPr anchor="t" rtlCol="false" tIns="0" lIns="0" bIns="0" rIns="0">
            <a:spAutoFit/>
          </a:bodyPr>
          <a:lstStyle/>
          <a:p>
            <a:pPr algn="l" marL="626106" indent="-313053" lvl="1">
              <a:lnSpc>
                <a:spcPts val="5915"/>
              </a:lnSpc>
              <a:buFont typeface="Arial"/>
              <a:buChar char="•"/>
            </a:pPr>
            <a:r>
              <a:rPr lang="en-US" sz="2899">
                <a:solidFill>
                  <a:srgbClr val="000000"/>
                </a:solidFill>
                <a:latin typeface="Inter"/>
                <a:ea typeface="Inter"/>
                <a:cs typeface="Inter"/>
                <a:sym typeface="Inter"/>
              </a:rPr>
              <a:t>A strong positive correlation exists between purchase frequency and monetary value.</a:t>
            </a:r>
          </a:p>
          <a:p>
            <a:pPr algn="l" marL="626106" indent="-313053" lvl="1">
              <a:lnSpc>
                <a:spcPts val="5915"/>
              </a:lnSpc>
              <a:buFont typeface="Arial"/>
              <a:buChar char="•"/>
            </a:pPr>
            <a:r>
              <a:rPr lang="en-US" sz="2899">
                <a:solidFill>
                  <a:srgbClr val="000000"/>
                </a:solidFill>
                <a:latin typeface="Inter"/>
                <a:ea typeface="Inter"/>
                <a:cs typeface="Inter"/>
                <a:sym typeface="Inter"/>
              </a:rPr>
              <a:t>High-frequency customer segments generate significantly higher revenue.</a:t>
            </a:r>
          </a:p>
          <a:p>
            <a:pPr algn="l" marL="626106" indent="-313053" lvl="1">
              <a:lnSpc>
                <a:spcPts val="5915"/>
              </a:lnSpc>
              <a:buFont typeface="Arial"/>
              <a:buChar char="•"/>
            </a:pPr>
            <a:r>
              <a:rPr lang="en-US" sz="2899">
                <a:solidFill>
                  <a:srgbClr val="000000"/>
                </a:solidFill>
                <a:latin typeface="Inter"/>
                <a:ea typeface="Inter"/>
                <a:cs typeface="Inter"/>
                <a:sym typeface="Inter"/>
              </a:rPr>
              <a:t>Champions and Loyal customers contribute the highest average spending.</a:t>
            </a:r>
          </a:p>
          <a:p>
            <a:pPr algn="l">
              <a:lnSpc>
                <a:spcPts val="5915"/>
              </a:lnSpc>
            </a:pPr>
          </a:p>
        </p:txBody>
      </p:sp>
      <p:sp>
        <p:nvSpPr>
          <p:cNvPr name="TextBox 13" id="13"/>
          <p:cNvSpPr txBox="true"/>
          <p:nvPr/>
        </p:nvSpPr>
        <p:spPr>
          <a:xfrm rot="0">
            <a:off x="1981048" y="1656774"/>
            <a:ext cx="14671907" cy="1109346"/>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The Relationship Among Monetary Value, Frequency, and Customer Segment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3066311" y="1682537"/>
            <a:ext cx="4808071" cy="4073125"/>
            <a:chOff x="0" y="0"/>
            <a:chExt cx="1266323" cy="1072757"/>
          </a:xfrm>
        </p:grpSpPr>
        <p:sp>
          <p:nvSpPr>
            <p:cNvPr name="Freeform 6" id="6"/>
            <p:cNvSpPr/>
            <p:nvPr/>
          </p:nvSpPr>
          <p:spPr>
            <a:xfrm flipH="false" flipV="false" rot="0">
              <a:off x="0" y="0"/>
              <a:ext cx="1266323" cy="1072757"/>
            </a:xfrm>
            <a:custGeom>
              <a:avLst/>
              <a:gdLst/>
              <a:ahLst/>
              <a:cxnLst/>
              <a:rect r="r" b="b" t="t" l="l"/>
              <a:pathLst>
                <a:path h="1072757" w="1266323">
                  <a:moveTo>
                    <a:pt x="0" y="0"/>
                  </a:moveTo>
                  <a:lnTo>
                    <a:pt x="1266323" y="0"/>
                  </a:lnTo>
                  <a:lnTo>
                    <a:pt x="1266323" y="1072757"/>
                  </a:lnTo>
                  <a:lnTo>
                    <a:pt x="0" y="1072757"/>
                  </a:lnTo>
                  <a:close/>
                </a:path>
              </a:pathLst>
            </a:custGeom>
            <a:solidFill>
              <a:srgbClr val="FF3131"/>
            </a:solidFill>
          </p:spPr>
        </p:sp>
        <p:sp>
          <p:nvSpPr>
            <p:cNvPr name="TextBox 7" id="7"/>
            <p:cNvSpPr txBox="true"/>
            <p:nvPr/>
          </p:nvSpPr>
          <p:spPr>
            <a:xfrm>
              <a:off x="0" y="-38100"/>
              <a:ext cx="1266323" cy="1110857"/>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13207588" y="1840530"/>
            <a:ext cx="4525517" cy="3645048"/>
          </a:xfrm>
          <a:custGeom>
            <a:avLst/>
            <a:gdLst/>
            <a:ahLst/>
            <a:cxnLst/>
            <a:rect r="r" b="b" t="t" l="l"/>
            <a:pathLst>
              <a:path h="3645048" w="4525517">
                <a:moveTo>
                  <a:pt x="0" y="0"/>
                </a:moveTo>
                <a:lnTo>
                  <a:pt x="4525517" y="0"/>
                </a:lnTo>
                <a:lnTo>
                  <a:pt x="4525517" y="3645049"/>
                </a:lnTo>
                <a:lnTo>
                  <a:pt x="0" y="3645049"/>
                </a:lnTo>
                <a:lnTo>
                  <a:pt x="0" y="0"/>
                </a:lnTo>
                <a:close/>
              </a:path>
            </a:pathLst>
          </a:custGeom>
          <a:blipFill>
            <a:blip r:embed="rId2"/>
            <a:stretch>
              <a:fillRect l="0" t="-28112" r="-93324" b="0"/>
            </a:stretch>
          </a:blipFill>
        </p:spPr>
      </p:sp>
      <p:grpSp>
        <p:nvGrpSpPr>
          <p:cNvPr name="Group 9" id="9"/>
          <p:cNvGrpSpPr/>
          <p:nvPr/>
        </p:nvGrpSpPr>
        <p:grpSpPr>
          <a:xfrm rot="0">
            <a:off x="13066311" y="5893473"/>
            <a:ext cx="4808071" cy="4073125"/>
            <a:chOff x="0" y="0"/>
            <a:chExt cx="1266323" cy="1072757"/>
          </a:xfrm>
        </p:grpSpPr>
        <p:sp>
          <p:nvSpPr>
            <p:cNvPr name="Freeform 10" id="10"/>
            <p:cNvSpPr/>
            <p:nvPr/>
          </p:nvSpPr>
          <p:spPr>
            <a:xfrm flipH="false" flipV="false" rot="0">
              <a:off x="0" y="0"/>
              <a:ext cx="1266323" cy="1072757"/>
            </a:xfrm>
            <a:custGeom>
              <a:avLst/>
              <a:gdLst/>
              <a:ahLst/>
              <a:cxnLst/>
              <a:rect r="r" b="b" t="t" l="l"/>
              <a:pathLst>
                <a:path h="1072757" w="1266323">
                  <a:moveTo>
                    <a:pt x="0" y="0"/>
                  </a:moveTo>
                  <a:lnTo>
                    <a:pt x="1266323" y="0"/>
                  </a:lnTo>
                  <a:lnTo>
                    <a:pt x="1266323" y="1072757"/>
                  </a:lnTo>
                  <a:lnTo>
                    <a:pt x="0" y="1072757"/>
                  </a:lnTo>
                  <a:close/>
                </a:path>
              </a:pathLst>
            </a:custGeom>
            <a:solidFill>
              <a:srgbClr val="FF3131"/>
            </a:solidFill>
          </p:spPr>
        </p:sp>
        <p:sp>
          <p:nvSpPr>
            <p:cNvPr name="TextBox 11" id="11"/>
            <p:cNvSpPr txBox="true"/>
            <p:nvPr/>
          </p:nvSpPr>
          <p:spPr>
            <a:xfrm>
              <a:off x="0" y="-38100"/>
              <a:ext cx="1266323" cy="1110857"/>
            </a:xfrm>
            <a:prstGeom prst="rect">
              <a:avLst/>
            </a:prstGeom>
          </p:spPr>
          <p:txBody>
            <a:bodyPr anchor="ctr" rtlCol="false" tIns="50800" lIns="50800" bIns="50800" rIns="50800"/>
            <a:lstStyle/>
            <a:p>
              <a:pPr algn="ctr">
                <a:lnSpc>
                  <a:spcPts val="2520"/>
                </a:lnSpc>
              </a:pPr>
            </a:p>
          </p:txBody>
        </p:sp>
      </p:grpSp>
      <p:sp>
        <p:nvSpPr>
          <p:cNvPr name="TextBox 12" id="12"/>
          <p:cNvSpPr txBox="true"/>
          <p:nvPr/>
        </p:nvSpPr>
        <p:spPr>
          <a:xfrm rot="0">
            <a:off x="1879869" y="2263502"/>
            <a:ext cx="11453057" cy="8393051"/>
          </a:xfrm>
          <a:prstGeom prst="rect">
            <a:avLst/>
          </a:prstGeom>
        </p:spPr>
        <p:txBody>
          <a:bodyPr anchor="t" rtlCol="false" tIns="0" lIns="0" bIns="0" rIns="0">
            <a:spAutoFit/>
          </a:bodyPr>
          <a:lstStyle/>
          <a:p>
            <a:pPr algn="l" marL="626106" indent="-313053" lvl="1">
              <a:lnSpc>
                <a:spcPts val="5567"/>
              </a:lnSpc>
              <a:buFont typeface="Arial"/>
              <a:buChar char="•"/>
            </a:pPr>
            <a:r>
              <a:rPr lang="en-US" sz="2899">
                <a:solidFill>
                  <a:srgbClr val="000000"/>
                </a:solidFill>
                <a:latin typeface="Inter"/>
                <a:ea typeface="Inter"/>
                <a:cs typeface="Inter"/>
                <a:sym typeface="Inter"/>
              </a:rPr>
              <a:t>Potential Loyalists dominate the UK customer base (25.1%)</a:t>
            </a:r>
          </a:p>
          <a:p>
            <a:pPr algn="l" marL="626106" indent="-313053" lvl="1">
              <a:lnSpc>
                <a:spcPts val="5567"/>
              </a:lnSpc>
              <a:buFont typeface="Arial"/>
              <a:buChar char="•"/>
            </a:pPr>
            <a:r>
              <a:rPr lang="en-US" sz="2899">
                <a:solidFill>
                  <a:srgbClr val="000000"/>
                </a:solidFill>
                <a:latin typeface="Inter"/>
                <a:ea typeface="Inter"/>
                <a:cs typeface="Inter"/>
                <a:sym typeface="Inter"/>
              </a:rPr>
              <a:t>At-Risk and Lost customers together form ~40% of customers</a:t>
            </a:r>
          </a:p>
          <a:p>
            <a:pPr algn="l" marL="626106" indent="-313053" lvl="1">
              <a:lnSpc>
                <a:spcPts val="5567"/>
              </a:lnSpc>
              <a:buFont typeface="Arial"/>
              <a:buChar char="•"/>
            </a:pPr>
            <a:r>
              <a:rPr lang="en-US" sz="2899">
                <a:solidFill>
                  <a:srgbClr val="000000"/>
                </a:solidFill>
                <a:latin typeface="Inter"/>
                <a:ea typeface="Inter"/>
                <a:cs typeface="Inter"/>
                <a:sym typeface="Inter"/>
              </a:rPr>
              <a:t>Champions are fewer but strategically critical</a:t>
            </a:r>
          </a:p>
          <a:p>
            <a:pPr algn="l" marL="626106" indent="-313053" lvl="1">
              <a:lnSpc>
                <a:spcPts val="5567"/>
              </a:lnSpc>
              <a:buFont typeface="Arial"/>
              <a:buChar char="•"/>
            </a:pPr>
            <a:r>
              <a:rPr lang="en-US" sz="2899">
                <a:solidFill>
                  <a:srgbClr val="000000"/>
                </a:solidFill>
                <a:latin typeface="Inter"/>
                <a:ea typeface="Inter"/>
                <a:cs typeface="Inter"/>
                <a:sym typeface="Inter"/>
              </a:rPr>
              <a:t>UK requires focused retention and conversion campaigns</a:t>
            </a:r>
          </a:p>
          <a:p>
            <a:pPr algn="l" marL="626106" indent="-313053" lvl="1">
              <a:lnSpc>
                <a:spcPts val="5567"/>
              </a:lnSpc>
              <a:buFont typeface="Arial"/>
              <a:buChar char="•"/>
            </a:pPr>
            <a:r>
              <a:rPr lang="en-US" sz="2899">
                <a:solidFill>
                  <a:srgbClr val="000000"/>
                </a:solidFill>
                <a:latin typeface="Inter"/>
                <a:ea typeface="Inter"/>
                <a:cs typeface="Inter"/>
                <a:sym typeface="Inter"/>
              </a:rPr>
              <a:t>Champions dominate UK revenue (55.6%) despite small customer share</a:t>
            </a:r>
          </a:p>
          <a:p>
            <a:pPr algn="l" marL="626106" indent="-313053" lvl="1">
              <a:lnSpc>
                <a:spcPts val="5567"/>
              </a:lnSpc>
              <a:buFont typeface="Arial"/>
              <a:buChar char="•"/>
            </a:pPr>
            <a:r>
              <a:rPr lang="en-US" sz="2899">
                <a:solidFill>
                  <a:srgbClr val="000000"/>
                </a:solidFill>
                <a:latin typeface="Inter"/>
                <a:ea typeface="Inter"/>
                <a:cs typeface="Inter"/>
                <a:sym typeface="Inter"/>
              </a:rPr>
              <a:t>Loyal customers add stable recurring revenue (24.5%)</a:t>
            </a:r>
          </a:p>
          <a:p>
            <a:pPr algn="l" marL="626106" indent="-313053" lvl="1">
              <a:lnSpc>
                <a:spcPts val="5567"/>
              </a:lnSpc>
              <a:buFont typeface="Arial"/>
              <a:buChar char="•"/>
            </a:pPr>
            <a:r>
              <a:rPr lang="en-US" sz="2899">
                <a:solidFill>
                  <a:srgbClr val="000000"/>
                </a:solidFill>
                <a:latin typeface="Inter"/>
                <a:ea typeface="Inter"/>
                <a:cs typeface="Inter"/>
                <a:sym typeface="Inter"/>
              </a:rPr>
              <a:t>Potential Loyalists offer strong revenue growth opportunity</a:t>
            </a:r>
          </a:p>
          <a:p>
            <a:pPr algn="l" marL="626106" indent="-313053" lvl="1">
              <a:lnSpc>
                <a:spcPts val="5567"/>
              </a:lnSpc>
              <a:buFont typeface="Arial"/>
              <a:buChar char="•"/>
            </a:pPr>
            <a:r>
              <a:rPr lang="en-US" sz="2899">
                <a:solidFill>
                  <a:srgbClr val="000000"/>
                </a:solidFill>
                <a:latin typeface="Inter"/>
                <a:ea typeface="Inter"/>
                <a:cs typeface="Inter"/>
                <a:sym typeface="Inter"/>
              </a:rPr>
              <a:t>At-Risk and Lost customers contribute minimal revenue</a:t>
            </a:r>
          </a:p>
          <a:p>
            <a:pPr algn="l">
              <a:lnSpc>
                <a:spcPts val="5567"/>
              </a:lnSpc>
            </a:pPr>
          </a:p>
          <a:p>
            <a:pPr algn="l">
              <a:lnSpc>
                <a:spcPts val="5567"/>
              </a:lnSpc>
            </a:pPr>
          </a:p>
        </p:txBody>
      </p:sp>
      <p:sp>
        <p:nvSpPr>
          <p:cNvPr name="Freeform 13" id="13"/>
          <p:cNvSpPr/>
          <p:nvPr/>
        </p:nvSpPr>
        <p:spPr>
          <a:xfrm flipH="false" flipV="false" rot="0">
            <a:off x="13278186" y="5994523"/>
            <a:ext cx="4384321" cy="3871026"/>
          </a:xfrm>
          <a:custGeom>
            <a:avLst/>
            <a:gdLst/>
            <a:ahLst/>
            <a:cxnLst/>
            <a:rect r="r" b="b" t="t" l="l"/>
            <a:pathLst>
              <a:path h="3871026" w="4384321">
                <a:moveTo>
                  <a:pt x="0" y="0"/>
                </a:moveTo>
                <a:lnTo>
                  <a:pt x="4384321" y="0"/>
                </a:lnTo>
                <a:lnTo>
                  <a:pt x="4384321" y="3871025"/>
                </a:lnTo>
                <a:lnTo>
                  <a:pt x="0" y="3871025"/>
                </a:lnTo>
                <a:lnTo>
                  <a:pt x="0" y="0"/>
                </a:lnTo>
                <a:close/>
              </a:path>
            </a:pathLst>
          </a:custGeom>
          <a:blipFill>
            <a:blip r:embed="rId3"/>
            <a:stretch>
              <a:fillRect l="0" t="-38450" r="-107189" b="0"/>
            </a:stretch>
          </a:blipFill>
        </p:spPr>
      </p:sp>
      <p:sp>
        <p:nvSpPr>
          <p:cNvPr name="TextBox 14" id="14"/>
          <p:cNvSpPr txBox="true"/>
          <p:nvPr/>
        </p:nvSpPr>
        <p:spPr>
          <a:xfrm rot="0">
            <a:off x="4999208" y="323274"/>
            <a:ext cx="9410608"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Deep drive to UK</a:t>
            </a:r>
          </a:p>
        </p:txBody>
      </p:sp>
      <p:sp>
        <p:nvSpPr>
          <p:cNvPr name="TextBox 15" id="15"/>
          <p:cNvSpPr txBox="true"/>
          <p:nvPr/>
        </p:nvSpPr>
        <p:spPr>
          <a:xfrm rot="0">
            <a:off x="2198141" y="1748973"/>
            <a:ext cx="1467190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Deep drive to the UK</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3186955" y="456624"/>
            <a:ext cx="12260092"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Business recommendation</a:t>
            </a:r>
          </a:p>
        </p:txBody>
      </p:sp>
      <p:sp>
        <p:nvSpPr>
          <p:cNvPr name="TextBox 6" id="6"/>
          <p:cNvSpPr txBox="true"/>
          <p:nvPr/>
        </p:nvSpPr>
        <p:spPr>
          <a:xfrm rot="0">
            <a:off x="1273081" y="1551887"/>
            <a:ext cx="16087841" cy="8490967"/>
          </a:xfrm>
          <a:prstGeom prst="rect">
            <a:avLst/>
          </a:prstGeom>
        </p:spPr>
        <p:txBody>
          <a:bodyPr anchor="t" rtlCol="false" tIns="0" lIns="0" bIns="0" rIns="0">
            <a:spAutoFit/>
          </a:bodyPr>
          <a:lstStyle/>
          <a:p>
            <a:pPr algn="l" marL="626106" indent="-313053" lvl="1">
              <a:lnSpc>
                <a:spcPts val="4871"/>
              </a:lnSpc>
              <a:buFont typeface="Arial"/>
              <a:buChar char="•"/>
            </a:pPr>
            <a:r>
              <a:rPr lang="en-US" b="true" sz="2899">
                <a:solidFill>
                  <a:srgbClr val="000000"/>
                </a:solidFill>
                <a:latin typeface="Inter Bold"/>
                <a:ea typeface="Inter Bold"/>
                <a:cs typeface="Inter Bold"/>
                <a:sym typeface="Inter Bold"/>
              </a:rPr>
              <a:t>Focus on Champions and Loyal Customers</a:t>
            </a:r>
          </a:p>
          <a:p>
            <a:pPr algn="l">
              <a:lnSpc>
                <a:spcPts val="4871"/>
              </a:lnSpc>
            </a:pPr>
            <a:r>
              <a:rPr lang="en-US" sz="2899">
                <a:solidFill>
                  <a:srgbClr val="000000"/>
                </a:solidFill>
                <a:latin typeface="Inter"/>
                <a:ea typeface="Inter"/>
                <a:cs typeface="Inter"/>
                <a:sym typeface="Inter"/>
              </a:rPr>
              <a:t> Strengthen loyalty programs and provide exclusive offers to retain high-value customers.</a:t>
            </a:r>
          </a:p>
          <a:p>
            <a:pPr algn="l" marL="626106" indent="-313053" lvl="1">
              <a:lnSpc>
                <a:spcPts val="4871"/>
              </a:lnSpc>
              <a:buFont typeface="Arial"/>
              <a:buChar char="•"/>
            </a:pPr>
            <a:r>
              <a:rPr lang="en-US" b="true" sz="2899">
                <a:solidFill>
                  <a:srgbClr val="000000"/>
                </a:solidFill>
                <a:latin typeface="Inter Bold"/>
                <a:ea typeface="Inter Bold"/>
                <a:cs typeface="Inter Bold"/>
                <a:sym typeface="Inter Bold"/>
              </a:rPr>
              <a:t>Re-engage At-Risk Customers</a:t>
            </a:r>
          </a:p>
          <a:p>
            <a:pPr algn="l">
              <a:lnSpc>
                <a:spcPts val="4871"/>
              </a:lnSpc>
            </a:pPr>
            <a:r>
              <a:rPr lang="en-US" sz="2899">
                <a:solidFill>
                  <a:srgbClr val="000000"/>
                </a:solidFill>
                <a:latin typeface="Inter"/>
                <a:ea typeface="Inter"/>
                <a:cs typeface="Inter"/>
                <a:sym typeface="Inter"/>
              </a:rPr>
              <a:t>Use personalized win-back campaigns and timely reminders to prevent customer churn.</a:t>
            </a:r>
          </a:p>
          <a:p>
            <a:pPr algn="l" marL="626106" indent="-313053" lvl="1">
              <a:lnSpc>
                <a:spcPts val="4871"/>
              </a:lnSpc>
              <a:buFont typeface="Arial"/>
              <a:buChar char="•"/>
            </a:pPr>
            <a:r>
              <a:rPr lang="en-US" b="true" sz="2899">
                <a:solidFill>
                  <a:srgbClr val="000000"/>
                </a:solidFill>
                <a:latin typeface="Inter Bold"/>
                <a:ea typeface="Inter Bold"/>
                <a:cs typeface="Inter Bold"/>
                <a:sym typeface="Inter Bold"/>
              </a:rPr>
              <a:t>Convert Potential Loyalists</a:t>
            </a:r>
          </a:p>
          <a:p>
            <a:pPr algn="l">
              <a:lnSpc>
                <a:spcPts val="4871"/>
              </a:lnSpc>
            </a:pPr>
            <a:r>
              <a:rPr lang="en-US" sz="2899">
                <a:solidFill>
                  <a:srgbClr val="000000"/>
                </a:solidFill>
                <a:latin typeface="Inter"/>
                <a:ea typeface="Inter"/>
                <a:cs typeface="Inter"/>
                <a:sym typeface="Inter"/>
              </a:rPr>
              <a:t>Increase purchase frequency through targeted incentives, discounts, and bundled offers.</a:t>
            </a:r>
          </a:p>
          <a:p>
            <a:pPr algn="l" marL="626106" indent="-313053" lvl="1">
              <a:lnSpc>
                <a:spcPts val="4871"/>
              </a:lnSpc>
              <a:buFont typeface="Arial"/>
              <a:buChar char="•"/>
            </a:pPr>
            <a:r>
              <a:rPr lang="en-US" b="true" sz="2899">
                <a:solidFill>
                  <a:srgbClr val="000000"/>
                </a:solidFill>
                <a:latin typeface="Inter Bold"/>
                <a:ea typeface="Inter Bold"/>
                <a:cs typeface="Inter Bold"/>
                <a:sym typeface="Inter Bold"/>
              </a:rPr>
              <a:t>Reduce Spend on Lost Customers</a:t>
            </a:r>
          </a:p>
          <a:p>
            <a:pPr algn="l">
              <a:lnSpc>
                <a:spcPts val="4871"/>
              </a:lnSpc>
            </a:pPr>
            <a:r>
              <a:rPr lang="en-US" sz="2899">
                <a:solidFill>
                  <a:srgbClr val="000000"/>
                </a:solidFill>
                <a:latin typeface="Inter"/>
                <a:ea typeface="Inter"/>
                <a:cs typeface="Inter"/>
                <a:sym typeface="Inter"/>
              </a:rPr>
              <a:t>Limit marketing efforts on low-value inactive customers to improve overall ROI.</a:t>
            </a:r>
          </a:p>
          <a:p>
            <a:pPr algn="l" marL="626106" indent="-313053" lvl="1">
              <a:lnSpc>
                <a:spcPts val="4871"/>
              </a:lnSpc>
              <a:buFont typeface="Arial"/>
              <a:buChar char="•"/>
            </a:pPr>
            <a:r>
              <a:rPr lang="en-US" b="true" sz="2899">
                <a:solidFill>
                  <a:srgbClr val="000000"/>
                </a:solidFill>
                <a:latin typeface="Inter Bold"/>
                <a:ea typeface="Inter Bold"/>
                <a:cs typeface="Inter Bold"/>
                <a:sym typeface="Inter Bold"/>
              </a:rPr>
              <a:t>Prioritize High-Value Countries</a:t>
            </a:r>
          </a:p>
          <a:p>
            <a:pPr algn="l">
              <a:lnSpc>
                <a:spcPts val="4871"/>
              </a:lnSpc>
            </a:pPr>
            <a:r>
              <a:rPr lang="en-US" sz="2899">
                <a:solidFill>
                  <a:srgbClr val="000000"/>
                </a:solidFill>
                <a:latin typeface="Inter"/>
                <a:ea typeface="Inter"/>
                <a:cs typeface="Inter"/>
                <a:sym typeface="Inter"/>
              </a:rPr>
              <a:t>Allocate higher marketing budgets to top-performing regions such as the UK and other key markets.</a:t>
            </a:r>
          </a:p>
          <a:p>
            <a:pPr algn="l" marL="626106" indent="-313053" lvl="1">
              <a:lnSpc>
                <a:spcPts val="4871"/>
              </a:lnSpc>
              <a:buFont typeface="Arial"/>
              <a:buChar char="•"/>
            </a:pPr>
            <a:r>
              <a:rPr lang="en-US" b="true" sz="2899">
                <a:solidFill>
                  <a:srgbClr val="000000"/>
                </a:solidFill>
                <a:latin typeface="Inter Bold"/>
                <a:ea typeface="Inter Bold"/>
                <a:cs typeface="Inter Bold"/>
                <a:sym typeface="Inter Bold"/>
              </a:rPr>
              <a:t>Plan for Seasonal Demand</a:t>
            </a:r>
          </a:p>
          <a:p>
            <a:pPr algn="l">
              <a:lnSpc>
                <a:spcPts val="4871"/>
              </a:lnSpc>
            </a:pPr>
            <a:r>
              <a:rPr lang="en-US" sz="2899">
                <a:solidFill>
                  <a:srgbClr val="000000"/>
                </a:solidFill>
                <a:latin typeface="Inter"/>
                <a:ea typeface="Inter"/>
                <a:cs typeface="Inter"/>
                <a:sym typeface="Inter"/>
              </a:rPr>
              <a:t>Align promotions and inventory planning with year-end sales peaks to maximize revenue.</a:t>
            </a:r>
          </a:p>
          <a:p>
            <a:pPr algn="l">
              <a:lnSpc>
                <a:spcPts val="4871"/>
              </a:lnSpc>
            </a:pPr>
          </a:p>
        </p:txBody>
      </p:sp>
    </p:spTree>
  </p:cSld>
  <p:clrMapOvr>
    <a:masterClrMapping/>
  </p:clrMapOvr>
</p:sld>
</file>

<file path=ppt/slides/slide1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3186955" y="456624"/>
            <a:ext cx="12260092"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Business recommendation</a:t>
            </a:r>
          </a:p>
        </p:txBody>
      </p:sp>
      <p:sp>
        <p:nvSpPr>
          <p:cNvPr name="TextBox 6" id="6"/>
          <p:cNvSpPr txBox="true"/>
          <p:nvPr/>
        </p:nvSpPr>
        <p:spPr>
          <a:xfrm rot="0">
            <a:off x="1273081" y="1505684"/>
            <a:ext cx="16087841" cy="8321295"/>
          </a:xfrm>
          <a:prstGeom prst="rect">
            <a:avLst/>
          </a:prstGeom>
        </p:spPr>
        <p:txBody>
          <a:bodyPr anchor="t" rtlCol="false" tIns="0" lIns="0" bIns="0" rIns="0">
            <a:spAutoFit/>
          </a:bodyPr>
          <a:lstStyle/>
          <a:p>
            <a:pPr algn="l" marL="626106" indent="-313053" lvl="1">
              <a:lnSpc>
                <a:spcPts val="4755"/>
              </a:lnSpc>
              <a:buFont typeface="Arial"/>
              <a:buChar char="•"/>
            </a:pPr>
            <a:r>
              <a:rPr lang="en-US" b="true" sz="2899">
                <a:solidFill>
                  <a:srgbClr val="000000"/>
                </a:solidFill>
                <a:latin typeface="Inter Bold"/>
                <a:ea typeface="Inter Bold"/>
                <a:cs typeface="Inter Bold"/>
                <a:sym typeface="Inter Bold"/>
              </a:rPr>
              <a:t>Protect Champions (55.6% of UK revenue)</a:t>
            </a:r>
          </a:p>
          <a:p>
            <a:pPr algn="l">
              <a:lnSpc>
                <a:spcPts val="4755"/>
              </a:lnSpc>
            </a:pPr>
            <a:r>
              <a:rPr lang="en-US" sz="2899">
                <a:solidFill>
                  <a:srgbClr val="000000"/>
                </a:solidFill>
                <a:latin typeface="Inter"/>
                <a:ea typeface="Inter"/>
                <a:cs typeface="Inter"/>
                <a:sym typeface="Inter"/>
              </a:rPr>
              <a:t>Introduce VIP rewards, exclusive offers, and priority support to retain top spenders.</a:t>
            </a:r>
          </a:p>
          <a:p>
            <a:pPr algn="l" marL="626106" indent="-313053" lvl="1">
              <a:lnSpc>
                <a:spcPts val="4755"/>
              </a:lnSpc>
              <a:buFont typeface="Arial"/>
              <a:buChar char="•"/>
            </a:pPr>
            <a:r>
              <a:rPr lang="en-US" b="true" sz="2899">
                <a:solidFill>
                  <a:srgbClr val="000000"/>
                </a:solidFill>
                <a:latin typeface="Inter Bold"/>
                <a:ea typeface="Inter Bold"/>
                <a:cs typeface="Inter Bold"/>
                <a:sym typeface="Inter Bold"/>
              </a:rPr>
              <a:t>Str</a:t>
            </a:r>
            <a:r>
              <a:rPr lang="en-US" b="true" sz="2899">
                <a:solidFill>
                  <a:srgbClr val="000000"/>
                </a:solidFill>
                <a:latin typeface="Inter Bold"/>
                <a:ea typeface="Inter Bold"/>
                <a:cs typeface="Inter Bold"/>
                <a:sym typeface="Inter Bold"/>
              </a:rPr>
              <a:t>engthen Loyalty Programs(UK)</a:t>
            </a:r>
          </a:p>
          <a:p>
            <a:pPr algn="l">
              <a:lnSpc>
                <a:spcPts val="4755"/>
              </a:lnSpc>
            </a:pPr>
            <a:r>
              <a:rPr lang="en-US" sz="2899">
                <a:solidFill>
                  <a:srgbClr val="000000"/>
                </a:solidFill>
                <a:latin typeface="Inter"/>
                <a:ea typeface="Inter"/>
                <a:cs typeface="Inter"/>
                <a:sym typeface="Inter"/>
              </a:rPr>
              <a:t>Loyal customers contribute ~25% of revenue—offer tiered benefits to increase engagement.</a:t>
            </a:r>
          </a:p>
          <a:p>
            <a:pPr algn="l" marL="626106" indent="-313053" lvl="1">
              <a:lnSpc>
                <a:spcPts val="4755"/>
              </a:lnSpc>
              <a:buFont typeface="Arial"/>
              <a:buChar char="•"/>
            </a:pPr>
            <a:r>
              <a:rPr lang="en-US" b="true" sz="2899">
                <a:solidFill>
                  <a:srgbClr val="000000"/>
                </a:solidFill>
                <a:latin typeface="Inter Bold"/>
                <a:ea typeface="Inter Bold"/>
                <a:cs typeface="Inter Bold"/>
                <a:sym typeface="Inter Bold"/>
              </a:rPr>
              <a:t>Convert Potential Loyalists (25% of customers of UK)</a:t>
            </a:r>
          </a:p>
          <a:p>
            <a:pPr algn="l">
              <a:lnSpc>
                <a:spcPts val="4755"/>
              </a:lnSpc>
            </a:pPr>
            <a:r>
              <a:rPr lang="en-US" sz="2899">
                <a:solidFill>
                  <a:srgbClr val="000000"/>
                </a:solidFill>
                <a:latin typeface="Inter"/>
                <a:ea typeface="Inter"/>
                <a:cs typeface="Inter"/>
                <a:sym typeface="Inter"/>
              </a:rPr>
              <a:t>Use targeted discounts and repeat-purchase incentives to move them into Loyal segments.</a:t>
            </a:r>
          </a:p>
          <a:p>
            <a:pPr algn="l" marL="626106" indent="-313053" lvl="1">
              <a:lnSpc>
                <a:spcPts val="4755"/>
              </a:lnSpc>
              <a:buFont typeface="Arial"/>
              <a:buChar char="•"/>
            </a:pPr>
            <a:r>
              <a:rPr lang="en-US" b="true" sz="2899">
                <a:solidFill>
                  <a:srgbClr val="000000"/>
                </a:solidFill>
                <a:latin typeface="Inter Bold"/>
                <a:ea typeface="Inter Bold"/>
                <a:cs typeface="Inter Bold"/>
                <a:sym typeface="Inter Bold"/>
              </a:rPr>
              <a:t>Re-engage At-Risk Customers (UK)</a:t>
            </a:r>
          </a:p>
          <a:p>
            <a:pPr algn="l">
              <a:lnSpc>
                <a:spcPts val="4755"/>
              </a:lnSpc>
            </a:pPr>
            <a:r>
              <a:rPr lang="en-US" sz="2899">
                <a:solidFill>
                  <a:srgbClr val="000000"/>
                </a:solidFill>
                <a:latin typeface="Inter"/>
                <a:ea typeface="Inter"/>
                <a:cs typeface="Inter"/>
                <a:sym typeface="Inter"/>
              </a:rPr>
              <a:t>Run personalized win-back campaigns to prevent further revenue loss.</a:t>
            </a:r>
          </a:p>
          <a:p>
            <a:pPr algn="l" marL="626106" indent="-313053" lvl="1">
              <a:lnSpc>
                <a:spcPts val="4755"/>
              </a:lnSpc>
              <a:buFont typeface="Arial"/>
              <a:buChar char="•"/>
            </a:pPr>
            <a:r>
              <a:rPr lang="en-US" b="true" sz="2899">
                <a:solidFill>
                  <a:srgbClr val="000000"/>
                </a:solidFill>
                <a:latin typeface="Inter Bold"/>
                <a:ea typeface="Inter Bold"/>
                <a:cs typeface="Inter Bold"/>
                <a:sym typeface="Inter Bold"/>
              </a:rPr>
              <a:t>L</a:t>
            </a:r>
            <a:r>
              <a:rPr lang="en-US" b="true" sz="2899">
                <a:solidFill>
                  <a:srgbClr val="000000"/>
                </a:solidFill>
                <a:latin typeface="Inter Bold"/>
                <a:ea typeface="Inter Bold"/>
                <a:cs typeface="Inter Bold"/>
                <a:sym typeface="Inter Bold"/>
              </a:rPr>
              <a:t>imit Spend on Lost Customers (UK)</a:t>
            </a:r>
          </a:p>
          <a:p>
            <a:pPr algn="l">
              <a:lnSpc>
                <a:spcPts val="4755"/>
              </a:lnSpc>
            </a:pPr>
            <a:r>
              <a:rPr lang="en-US" sz="2899">
                <a:solidFill>
                  <a:srgbClr val="000000"/>
                </a:solidFill>
                <a:latin typeface="Inter"/>
                <a:ea typeface="Inter"/>
                <a:cs typeface="Inter"/>
                <a:sym typeface="Inter"/>
              </a:rPr>
              <a:t>Avoid heavy marketing investment due to low revenue contribution.</a:t>
            </a:r>
          </a:p>
          <a:p>
            <a:pPr algn="l" marL="626106" indent="-313053" lvl="1">
              <a:lnSpc>
                <a:spcPts val="4755"/>
              </a:lnSpc>
              <a:buFont typeface="Arial"/>
              <a:buChar char="•"/>
            </a:pPr>
            <a:r>
              <a:rPr lang="en-US" b="true" sz="2899">
                <a:solidFill>
                  <a:srgbClr val="000000"/>
                </a:solidFill>
                <a:latin typeface="Inter Bold"/>
                <a:ea typeface="Inter Bold"/>
                <a:cs typeface="Inter Bold"/>
                <a:sym typeface="Inter Bold"/>
              </a:rPr>
              <a:t>Focus UK Campaigns on Retention (UK)</a:t>
            </a:r>
          </a:p>
          <a:p>
            <a:pPr algn="l">
              <a:lnSpc>
                <a:spcPts val="4755"/>
              </a:lnSpc>
            </a:pPr>
            <a:r>
              <a:rPr lang="en-US" sz="2899">
                <a:solidFill>
                  <a:srgbClr val="000000"/>
                </a:solidFill>
                <a:latin typeface="Inter"/>
                <a:ea typeface="Inter"/>
                <a:cs typeface="Inter"/>
                <a:sym typeface="Inter"/>
              </a:rPr>
              <a:t>Since revenue is highly concentrated, retention delivers higher ROI than acquisition.</a:t>
            </a:r>
          </a:p>
          <a:p>
            <a:pPr algn="l">
              <a:lnSpc>
                <a:spcPts val="4059"/>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sp>
        <p:nvSpPr>
          <p:cNvPr name="TextBox 5" id="5"/>
          <p:cNvSpPr txBox="true"/>
          <p:nvPr/>
        </p:nvSpPr>
        <p:spPr>
          <a:xfrm rot="0">
            <a:off x="6413349" y="456624"/>
            <a:ext cx="5461303"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Conclusion</a:t>
            </a:r>
          </a:p>
        </p:txBody>
      </p:sp>
      <p:sp>
        <p:nvSpPr>
          <p:cNvPr name="TextBox 6" id="6"/>
          <p:cNvSpPr txBox="true"/>
          <p:nvPr/>
        </p:nvSpPr>
        <p:spPr>
          <a:xfrm rot="0">
            <a:off x="1811783" y="3021203"/>
            <a:ext cx="16087841" cy="4120770"/>
          </a:xfrm>
          <a:prstGeom prst="rect">
            <a:avLst/>
          </a:prstGeom>
        </p:spPr>
        <p:txBody>
          <a:bodyPr anchor="t" rtlCol="false" tIns="0" lIns="0" bIns="0" rIns="0">
            <a:spAutoFit/>
          </a:bodyPr>
          <a:lstStyle/>
          <a:p>
            <a:pPr algn="l">
              <a:lnSpc>
                <a:spcPts val="4755"/>
              </a:lnSpc>
            </a:pPr>
            <a:r>
              <a:rPr lang="en-US" sz="2899">
                <a:solidFill>
                  <a:srgbClr val="000000"/>
                </a:solidFill>
                <a:latin typeface="Inter"/>
                <a:ea typeface="Inter"/>
                <a:cs typeface="Inter"/>
                <a:sym typeface="Inter"/>
              </a:rPr>
              <a:t>This analysis used RFM segmentation, country-wise performance, and monthly trends to understand customer behavior and sales patterns. The results show that the UK is the strongest market, while other countries offer growth potential. RFM analysis helped identify loyal, potential, and at-risk customers, enabling targeted marketing strategies. Overall, the insights support better decision-making, improved customer retention, and sustainable revenue growth.</a:t>
            </a:r>
          </a:p>
          <a:p>
            <a:pPr algn="l">
              <a:lnSpc>
                <a:spcPts val="4059"/>
              </a:lnSpc>
              <a:spcBef>
                <a:spcPct val="0"/>
              </a:spcBef>
            </a:pPr>
          </a:p>
        </p:txBody>
      </p:sp>
      <p:sp>
        <p:nvSpPr>
          <p:cNvPr name="TextBox 7" id="7"/>
          <p:cNvSpPr txBox="true"/>
          <p:nvPr/>
        </p:nvSpPr>
        <p:spPr>
          <a:xfrm rot="0">
            <a:off x="7466847" y="7511565"/>
            <a:ext cx="3582723" cy="821057"/>
          </a:xfrm>
          <a:prstGeom prst="rect">
            <a:avLst/>
          </a:prstGeom>
        </p:spPr>
        <p:txBody>
          <a:bodyPr anchor="t" rtlCol="false" tIns="0" lIns="0" bIns="0" rIns="0">
            <a:spAutoFit/>
          </a:bodyPr>
          <a:lstStyle/>
          <a:p>
            <a:pPr algn="ctr">
              <a:lnSpc>
                <a:spcPts val="6719"/>
              </a:lnSpc>
              <a:spcBef>
                <a:spcPct val="0"/>
              </a:spcBef>
            </a:pPr>
            <a:r>
              <a:rPr lang="en-US" sz="4799">
                <a:solidFill>
                  <a:srgbClr val="000000"/>
                </a:solidFill>
                <a:latin typeface="Inter"/>
                <a:ea typeface="Inter"/>
                <a:cs typeface="Inter"/>
                <a:sym typeface="Inter"/>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150" y="0"/>
            <a:ext cx="16957363" cy="4559280"/>
            <a:chOff x="0" y="0"/>
            <a:chExt cx="4466137" cy="1200798"/>
          </a:xfrm>
        </p:grpSpPr>
        <p:sp>
          <p:nvSpPr>
            <p:cNvPr name="Freeform 3" id="3"/>
            <p:cNvSpPr/>
            <p:nvPr/>
          </p:nvSpPr>
          <p:spPr>
            <a:xfrm flipH="false" flipV="false" rot="0">
              <a:off x="0" y="0"/>
              <a:ext cx="4466137" cy="1200798"/>
            </a:xfrm>
            <a:custGeom>
              <a:avLst/>
              <a:gdLst/>
              <a:ahLst/>
              <a:cxnLst/>
              <a:rect r="r" b="b" t="t" l="l"/>
              <a:pathLst>
                <a:path h="1200798" w="4466137">
                  <a:moveTo>
                    <a:pt x="0" y="0"/>
                  </a:moveTo>
                  <a:lnTo>
                    <a:pt x="4466137" y="0"/>
                  </a:lnTo>
                  <a:lnTo>
                    <a:pt x="4466137" y="1200798"/>
                  </a:lnTo>
                  <a:lnTo>
                    <a:pt x="0" y="1200798"/>
                  </a:lnTo>
                  <a:close/>
                </a:path>
              </a:pathLst>
            </a:custGeom>
            <a:solidFill>
              <a:srgbClr val="000000"/>
            </a:solidFill>
          </p:spPr>
        </p:sp>
        <p:sp>
          <p:nvSpPr>
            <p:cNvPr name="TextBox 4" id="4"/>
            <p:cNvSpPr txBox="true"/>
            <p:nvPr/>
          </p:nvSpPr>
          <p:spPr>
            <a:xfrm>
              <a:off x="0" y="-38100"/>
              <a:ext cx="4466137" cy="1238898"/>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97150" y="-86355"/>
            <a:ext cx="16957363" cy="4645635"/>
            <a:chOff x="0" y="0"/>
            <a:chExt cx="2627139" cy="719730"/>
          </a:xfrm>
        </p:grpSpPr>
        <p:sp>
          <p:nvSpPr>
            <p:cNvPr name="Freeform 6" id="6"/>
            <p:cNvSpPr/>
            <p:nvPr/>
          </p:nvSpPr>
          <p:spPr>
            <a:xfrm flipH="false" flipV="true" rot="0">
              <a:off x="0" y="0"/>
              <a:ext cx="2627139" cy="719730"/>
            </a:xfrm>
            <a:custGeom>
              <a:avLst/>
              <a:gdLst/>
              <a:ahLst/>
              <a:cxnLst/>
              <a:rect r="r" b="b" t="t" l="l"/>
              <a:pathLst>
                <a:path h="719730" w="2627139">
                  <a:moveTo>
                    <a:pt x="0" y="719730"/>
                  </a:moveTo>
                  <a:lnTo>
                    <a:pt x="2627139" y="719730"/>
                  </a:lnTo>
                  <a:lnTo>
                    <a:pt x="2627139" y="0"/>
                  </a:lnTo>
                  <a:lnTo>
                    <a:pt x="0" y="0"/>
                  </a:lnTo>
                  <a:close/>
                </a:path>
              </a:pathLst>
            </a:custGeom>
            <a:blipFill>
              <a:blip r:embed="rId2">
                <a:alphaModFix amt="55000"/>
              </a:blip>
              <a:stretch>
                <a:fillRect l="0" t="-85506" r="0" b="-57837"/>
              </a:stretch>
            </a:blipFill>
          </p:spPr>
        </p:sp>
      </p:grpSp>
      <p:grpSp>
        <p:nvGrpSpPr>
          <p:cNvPr name="Group 7" id="7"/>
          <p:cNvGrpSpPr/>
          <p:nvPr/>
        </p:nvGrpSpPr>
        <p:grpSpPr>
          <a:xfrm rot="0">
            <a:off x="16605970" y="-86355"/>
            <a:ext cx="1822358" cy="10524477"/>
            <a:chOff x="0" y="0"/>
            <a:chExt cx="479963" cy="2771879"/>
          </a:xfrm>
        </p:grpSpPr>
        <p:sp>
          <p:nvSpPr>
            <p:cNvPr name="Freeform 8" id="8"/>
            <p:cNvSpPr/>
            <p:nvPr/>
          </p:nvSpPr>
          <p:spPr>
            <a:xfrm flipH="false" flipV="false" rot="0">
              <a:off x="0" y="0"/>
              <a:ext cx="479963" cy="2771879"/>
            </a:xfrm>
            <a:custGeom>
              <a:avLst/>
              <a:gdLst/>
              <a:ahLst/>
              <a:cxnLst/>
              <a:rect r="r" b="b" t="t" l="l"/>
              <a:pathLst>
                <a:path h="2771879" w="479963">
                  <a:moveTo>
                    <a:pt x="0" y="0"/>
                  </a:moveTo>
                  <a:lnTo>
                    <a:pt x="479963" y="0"/>
                  </a:lnTo>
                  <a:lnTo>
                    <a:pt x="479963" y="2771879"/>
                  </a:lnTo>
                  <a:lnTo>
                    <a:pt x="0" y="2771879"/>
                  </a:lnTo>
                  <a:close/>
                </a:path>
              </a:pathLst>
            </a:custGeom>
            <a:solidFill>
              <a:srgbClr val="FF3131"/>
            </a:solidFill>
          </p:spPr>
        </p:sp>
        <p:sp>
          <p:nvSpPr>
            <p:cNvPr name="TextBox 9" id="9"/>
            <p:cNvSpPr txBox="true"/>
            <p:nvPr/>
          </p:nvSpPr>
          <p:spPr>
            <a:xfrm>
              <a:off x="0" y="-28575"/>
              <a:ext cx="479963" cy="2800454"/>
            </a:xfrm>
            <a:prstGeom prst="rect">
              <a:avLst/>
            </a:prstGeom>
          </p:spPr>
          <p:txBody>
            <a:bodyPr anchor="ctr" rtlCol="false" tIns="50800" lIns="50800" bIns="50800" rIns="50800"/>
            <a:lstStyle/>
            <a:p>
              <a:pPr algn="ctr">
                <a:lnSpc>
                  <a:spcPts val="2185"/>
                </a:lnSpc>
              </a:pPr>
            </a:p>
          </p:txBody>
        </p:sp>
      </p:grpSp>
      <p:sp>
        <p:nvSpPr>
          <p:cNvPr name="TextBox 10" id="10"/>
          <p:cNvSpPr txBox="true"/>
          <p:nvPr/>
        </p:nvSpPr>
        <p:spPr>
          <a:xfrm rot="0">
            <a:off x="916010" y="762560"/>
            <a:ext cx="5715530" cy="1285875"/>
          </a:xfrm>
          <a:prstGeom prst="rect">
            <a:avLst/>
          </a:prstGeom>
        </p:spPr>
        <p:txBody>
          <a:bodyPr anchor="t" rtlCol="false" tIns="0" lIns="0" bIns="0" rIns="0">
            <a:spAutoFit/>
          </a:bodyPr>
          <a:lstStyle/>
          <a:p>
            <a:pPr algn="l">
              <a:lnSpc>
                <a:spcPts val="10500"/>
              </a:lnSpc>
            </a:pPr>
            <a:r>
              <a:rPr lang="en-US" sz="7500">
                <a:solidFill>
                  <a:srgbClr val="FFFFFF"/>
                </a:solidFill>
                <a:latin typeface="Inter"/>
                <a:ea typeface="Inter"/>
                <a:cs typeface="Inter"/>
                <a:sym typeface="Inter"/>
              </a:rPr>
              <a:t>Table of</a:t>
            </a:r>
          </a:p>
        </p:txBody>
      </p:sp>
      <p:sp>
        <p:nvSpPr>
          <p:cNvPr name="TextBox 11" id="11"/>
          <p:cNvSpPr txBox="true"/>
          <p:nvPr/>
        </p:nvSpPr>
        <p:spPr>
          <a:xfrm rot="0">
            <a:off x="916010" y="1738140"/>
            <a:ext cx="6017774" cy="1285875"/>
          </a:xfrm>
          <a:prstGeom prst="rect">
            <a:avLst/>
          </a:prstGeom>
        </p:spPr>
        <p:txBody>
          <a:bodyPr anchor="t" rtlCol="false" tIns="0" lIns="0" bIns="0" rIns="0">
            <a:spAutoFit/>
          </a:bodyPr>
          <a:lstStyle/>
          <a:p>
            <a:pPr algn="l">
              <a:lnSpc>
                <a:spcPts val="10500"/>
              </a:lnSpc>
            </a:pPr>
            <a:r>
              <a:rPr lang="en-US" sz="7500" b="true">
                <a:solidFill>
                  <a:srgbClr val="FF3131"/>
                </a:solidFill>
                <a:latin typeface="Inter Bold"/>
                <a:ea typeface="Inter Bold"/>
                <a:cs typeface="Inter Bold"/>
                <a:sym typeface="Inter Bold"/>
              </a:rPr>
              <a:t>Contents</a:t>
            </a:r>
          </a:p>
        </p:txBody>
      </p:sp>
      <p:sp>
        <p:nvSpPr>
          <p:cNvPr name="TextBox 12" id="12"/>
          <p:cNvSpPr txBox="true"/>
          <p:nvPr/>
        </p:nvSpPr>
        <p:spPr>
          <a:xfrm rot="0">
            <a:off x="916010" y="5991051"/>
            <a:ext cx="4029883" cy="2703162"/>
          </a:xfrm>
          <a:prstGeom prst="rect">
            <a:avLst/>
          </a:prstGeom>
        </p:spPr>
        <p:txBody>
          <a:bodyPr anchor="t" rtlCol="false" tIns="0" lIns="0" bIns="0" rIns="0">
            <a:spAutoFit/>
          </a:bodyPr>
          <a:lstStyle/>
          <a:p>
            <a:pPr algn="l">
              <a:lnSpc>
                <a:spcPts val="3406"/>
              </a:lnSpc>
            </a:pPr>
            <a:r>
              <a:rPr lang="en-US" sz="2241" b="true">
                <a:solidFill>
                  <a:srgbClr val="000000"/>
                </a:solidFill>
                <a:latin typeface="Inter Bold"/>
                <a:ea typeface="Inter Bold"/>
                <a:cs typeface="Inter Bold"/>
                <a:sym typeface="Inter Bold"/>
              </a:rPr>
              <a:t> Introduction &amp; Objective</a:t>
            </a:r>
          </a:p>
          <a:p>
            <a:pPr algn="l">
              <a:lnSpc>
                <a:spcPts val="3406"/>
              </a:lnSpc>
            </a:pPr>
          </a:p>
          <a:p>
            <a:pPr algn="l">
              <a:lnSpc>
                <a:spcPts val="4683"/>
              </a:lnSpc>
            </a:pPr>
            <a:r>
              <a:rPr lang="en-US" sz="2241" b="true">
                <a:solidFill>
                  <a:srgbClr val="000000"/>
                </a:solidFill>
                <a:latin typeface="Inter Bold"/>
                <a:ea typeface="Inter Bold"/>
                <a:cs typeface="Inter Bold"/>
                <a:sym typeface="Inter Bold"/>
              </a:rPr>
              <a:t> Dataset Overview</a:t>
            </a:r>
          </a:p>
          <a:p>
            <a:pPr algn="l">
              <a:lnSpc>
                <a:spcPts val="5602"/>
              </a:lnSpc>
            </a:pPr>
            <a:r>
              <a:rPr lang="en-US" sz="2241" b="true">
                <a:solidFill>
                  <a:srgbClr val="000000"/>
                </a:solidFill>
                <a:latin typeface="Inter Bold"/>
                <a:ea typeface="Inter Bold"/>
                <a:cs typeface="Inter Bold"/>
                <a:sym typeface="Inter Bold"/>
              </a:rPr>
              <a:t>Data Cleaning &amp; Preparation </a:t>
            </a:r>
          </a:p>
          <a:p>
            <a:pPr algn="l">
              <a:lnSpc>
                <a:spcPts val="5602"/>
              </a:lnSpc>
            </a:pPr>
            <a:r>
              <a:rPr lang="en-US" sz="2241" b="true">
                <a:solidFill>
                  <a:srgbClr val="000000"/>
                </a:solidFill>
                <a:latin typeface="Inter Bold"/>
                <a:ea typeface="Inter Bold"/>
                <a:cs typeface="Inter Bold"/>
                <a:sym typeface="Inter Bold"/>
              </a:rPr>
              <a:t> Feature Engineering</a:t>
            </a:r>
          </a:p>
        </p:txBody>
      </p:sp>
      <p:sp>
        <p:nvSpPr>
          <p:cNvPr name="TextBox 13" id="13"/>
          <p:cNvSpPr txBox="true"/>
          <p:nvPr/>
        </p:nvSpPr>
        <p:spPr>
          <a:xfrm rot="0">
            <a:off x="4945893" y="6019626"/>
            <a:ext cx="788451" cy="2749287"/>
          </a:xfrm>
          <a:prstGeom prst="rect">
            <a:avLst/>
          </a:prstGeom>
        </p:spPr>
        <p:txBody>
          <a:bodyPr anchor="t" rtlCol="false" tIns="0" lIns="0" bIns="0" rIns="0">
            <a:spAutoFit/>
          </a:bodyPr>
          <a:lstStyle/>
          <a:p>
            <a:pPr algn="l">
              <a:lnSpc>
                <a:spcPts val="3137"/>
              </a:lnSpc>
            </a:pPr>
            <a:r>
              <a:rPr lang="en-US" sz="2241" b="true">
                <a:solidFill>
                  <a:srgbClr val="FF3131"/>
                </a:solidFill>
                <a:latin typeface="Inter Bold"/>
                <a:ea typeface="Inter Bold"/>
                <a:cs typeface="Inter Bold"/>
                <a:sym typeface="Inter Bold"/>
              </a:rPr>
              <a:t>01</a:t>
            </a:r>
          </a:p>
          <a:p>
            <a:pPr algn="l">
              <a:lnSpc>
                <a:spcPts val="3137"/>
              </a:lnSpc>
            </a:pPr>
          </a:p>
          <a:p>
            <a:pPr algn="l">
              <a:lnSpc>
                <a:spcPts val="3137"/>
              </a:lnSpc>
            </a:pPr>
            <a:r>
              <a:rPr lang="en-US" sz="2241" b="true">
                <a:solidFill>
                  <a:srgbClr val="FF3131"/>
                </a:solidFill>
                <a:latin typeface="Inter Bold"/>
                <a:ea typeface="Inter Bold"/>
                <a:cs typeface="Inter Bold"/>
                <a:sym typeface="Inter Bold"/>
              </a:rPr>
              <a:t>02</a:t>
            </a:r>
          </a:p>
          <a:p>
            <a:pPr algn="l">
              <a:lnSpc>
                <a:spcPts val="3137"/>
              </a:lnSpc>
            </a:pPr>
          </a:p>
          <a:p>
            <a:pPr algn="l">
              <a:lnSpc>
                <a:spcPts val="3137"/>
              </a:lnSpc>
            </a:pPr>
            <a:r>
              <a:rPr lang="en-US" sz="2241" b="true">
                <a:solidFill>
                  <a:srgbClr val="FF3131"/>
                </a:solidFill>
                <a:latin typeface="Inter Bold"/>
                <a:ea typeface="Inter Bold"/>
                <a:cs typeface="Inter Bold"/>
                <a:sym typeface="Inter Bold"/>
              </a:rPr>
              <a:t>03</a:t>
            </a:r>
          </a:p>
          <a:p>
            <a:pPr algn="l">
              <a:lnSpc>
                <a:spcPts val="3137"/>
              </a:lnSpc>
            </a:pPr>
          </a:p>
          <a:p>
            <a:pPr algn="l">
              <a:lnSpc>
                <a:spcPts val="3137"/>
              </a:lnSpc>
            </a:pPr>
            <a:r>
              <a:rPr lang="en-US" sz="2241" b="true">
                <a:solidFill>
                  <a:srgbClr val="FF3131"/>
                </a:solidFill>
                <a:latin typeface="Inter Bold"/>
                <a:ea typeface="Inter Bold"/>
                <a:cs typeface="Inter Bold"/>
                <a:sym typeface="Inter Bold"/>
              </a:rPr>
              <a:t>04</a:t>
            </a:r>
          </a:p>
        </p:txBody>
      </p:sp>
      <p:sp>
        <p:nvSpPr>
          <p:cNvPr name="TextBox 14" id="14"/>
          <p:cNvSpPr txBox="true"/>
          <p:nvPr/>
        </p:nvSpPr>
        <p:spPr>
          <a:xfrm rot="0">
            <a:off x="10161376" y="6019626"/>
            <a:ext cx="788451" cy="2749287"/>
          </a:xfrm>
          <a:prstGeom prst="rect">
            <a:avLst/>
          </a:prstGeom>
        </p:spPr>
        <p:txBody>
          <a:bodyPr anchor="t" rtlCol="false" tIns="0" lIns="0" bIns="0" rIns="0">
            <a:spAutoFit/>
          </a:bodyPr>
          <a:lstStyle/>
          <a:p>
            <a:pPr algn="l">
              <a:lnSpc>
                <a:spcPts val="3137"/>
              </a:lnSpc>
            </a:pPr>
            <a:r>
              <a:rPr lang="en-US" sz="2241" b="true">
                <a:solidFill>
                  <a:srgbClr val="FF3131"/>
                </a:solidFill>
                <a:latin typeface="Inter Bold"/>
                <a:ea typeface="Inter Bold"/>
                <a:cs typeface="Inter Bold"/>
                <a:sym typeface="Inter Bold"/>
              </a:rPr>
              <a:t>05</a:t>
            </a:r>
          </a:p>
          <a:p>
            <a:pPr algn="l">
              <a:lnSpc>
                <a:spcPts val="3137"/>
              </a:lnSpc>
            </a:pPr>
          </a:p>
          <a:p>
            <a:pPr algn="l">
              <a:lnSpc>
                <a:spcPts val="3137"/>
              </a:lnSpc>
            </a:pPr>
            <a:r>
              <a:rPr lang="en-US" sz="2241" b="true">
                <a:solidFill>
                  <a:srgbClr val="FF3131"/>
                </a:solidFill>
                <a:latin typeface="Inter Bold"/>
                <a:ea typeface="Inter Bold"/>
                <a:cs typeface="Inter Bold"/>
                <a:sym typeface="Inter Bold"/>
              </a:rPr>
              <a:t>06</a:t>
            </a:r>
          </a:p>
          <a:p>
            <a:pPr algn="l">
              <a:lnSpc>
                <a:spcPts val="3137"/>
              </a:lnSpc>
            </a:pPr>
          </a:p>
          <a:p>
            <a:pPr algn="l">
              <a:lnSpc>
                <a:spcPts val="3137"/>
              </a:lnSpc>
            </a:pPr>
            <a:r>
              <a:rPr lang="en-US" sz="2241" b="true">
                <a:solidFill>
                  <a:srgbClr val="FF3131"/>
                </a:solidFill>
                <a:latin typeface="Inter Bold"/>
                <a:ea typeface="Inter Bold"/>
                <a:cs typeface="Inter Bold"/>
                <a:sym typeface="Inter Bold"/>
              </a:rPr>
              <a:t>07</a:t>
            </a:r>
          </a:p>
          <a:p>
            <a:pPr algn="l">
              <a:lnSpc>
                <a:spcPts val="3137"/>
              </a:lnSpc>
            </a:pPr>
          </a:p>
          <a:p>
            <a:pPr algn="l">
              <a:lnSpc>
                <a:spcPts val="3137"/>
              </a:lnSpc>
            </a:pPr>
            <a:r>
              <a:rPr lang="en-US" sz="2241" b="true">
                <a:solidFill>
                  <a:srgbClr val="FF3131"/>
                </a:solidFill>
                <a:latin typeface="Inter Bold"/>
                <a:ea typeface="Inter Bold"/>
                <a:cs typeface="Inter Bold"/>
                <a:sym typeface="Inter Bold"/>
              </a:rPr>
              <a:t>08</a:t>
            </a:r>
          </a:p>
        </p:txBody>
      </p:sp>
      <p:sp>
        <p:nvSpPr>
          <p:cNvPr name="TextBox 15" id="15"/>
          <p:cNvSpPr txBox="true"/>
          <p:nvPr/>
        </p:nvSpPr>
        <p:spPr>
          <a:xfrm rot="0">
            <a:off x="15119869" y="6029151"/>
            <a:ext cx="766651" cy="2665062"/>
          </a:xfrm>
          <a:prstGeom prst="rect">
            <a:avLst/>
          </a:prstGeom>
        </p:spPr>
        <p:txBody>
          <a:bodyPr anchor="t" rtlCol="false" tIns="0" lIns="0" bIns="0" rIns="0">
            <a:spAutoFit/>
          </a:bodyPr>
          <a:lstStyle/>
          <a:p>
            <a:pPr algn="l">
              <a:lnSpc>
                <a:spcPts val="3050"/>
              </a:lnSpc>
            </a:pPr>
            <a:r>
              <a:rPr lang="en-US" sz="2179" b="true">
                <a:solidFill>
                  <a:srgbClr val="FF3131"/>
                </a:solidFill>
                <a:latin typeface="Inter Bold"/>
                <a:ea typeface="Inter Bold"/>
                <a:cs typeface="Inter Bold"/>
                <a:sym typeface="Inter Bold"/>
              </a:rPr>
              <a:t>09</a:t>
            </a:r>
          </a:p>
          <a:p>
            <a:pPr algn="l">
              <a:lnSpc>
                <a:spcPts val="3050"/>
              </a:lnSpc>
            </a:pPr>
          </a:p>
          <a:p>
            <a:pPr algn="l">
              <a:lnSpc>
                <a:spcPts val="3050"/>
              </a:lnSpc>
            </a:pPr>
            <a:r>
              <a:rPr lang="en-US" sz="2179" b="true">
                <a:solidFill>
                  <a:srgbClr val="FF3131"/>
                </a:solidFill>
                <a:latin typeface="Inter Bold"/>
                <a:ea typeface="Inter Bold"/>
                <a:cs typeface="Inter Bold"/>
                <a:sym typeface="Inter Bold"/>
              </a:rPr>
              <a:t>10</a:t>
            </a:r>
          </a:p>
          <a:p>
            <a:pPr algn="l">
              <a:lnSpc>
                <a:spcPts val="3050"/>
              </a:lnSpc>
            </a:pPr>
          </a:p>
          <a:p>
            <a:pPr algn="l">
              <a:lnSpc>
                <a:spcPts val="3050"/>
              </a:lnSpc>
            </a:pPr>
            <a:r>
              <a:rPr lang="en-US" sz="2179" b="true">
                <a:solidFill>
                  <a:srgbClr val="FF3131"/>
                </a:solidFill>
                <a:latin typeface="Inter Bold"/>
                <a:ea typeface="Inter Bold"/>
                <a:cs typeface="Inter Bold"/>
                <a:sym typeface="Inter Bold"/>
              </a:rPr>
              <a:t>11</a:t>
            </a:r>
          </a:p>
          <a:p>
            <a:pPr algn="l">
              <a:lnSpc>
                <a:spcPts val="3050"/>
              </a:lnSpc>
            </a:pPr>
          </a:p>
          <a:p>
            <a:pPr algn="l">
              <a:lnSpc>
                <a:spcPts val="3050"/>
              </a:lnSpc>
            </a:pPr>
            <a:r>
              <a:rPr lang="en-US" sz="2179" b="true">
                <a:solidFill>
                  <a:srgbClr val="FF3131"/>
                </a:solidFill>
                <a:latin typeface="Inter Bold"/>
                <a:ea typeface="Inter Bold"/>
                <a:cs typeface="Inter Bold"/>
                <a:sym typeface="Inter Bold"/>
              </a:rPr>
              <a:t>12</a:t>
            </a:r>
          </a:p>
        </p:txBody>
      </p:sp>
      <p:sp>
        <p:nvSpPr>
          <p:cNvPr name="TextBox 16" id="16"/>
          <p:cNvSpPr txBox="true"/>
          <p:nvPr/>
        </p:nvSpPr>
        <p:spPr>
          <a:xfrm rot="0">
            <a:off x="6525634" y="5943935"/>
            <a:ext cx="3508671" cy="2788206"/>
          </a:xfrm>
          <a:prstGeom prst="rect">
            <a:avLst/>
          </a:prstGeom>
        </p:spPr>
        <p:txBody>
          <a:bodyPr anchor="t" rtlCol="false" tIns="0" lIns="0" bIns="0" rIns="0">
            <a:spAutoFit/>
          </a:bodyPr>
          <a:lstStyle/>
          <a:p>
            <a:pPr algn="l">
              <a:lnSpc>
                <a:spcPts val="3159"/>
              </a:lnSpc>
            </a:pPr>
            <a:r>
              <a:rPr lang="en-US" sz="2241" b="true">
                <a:solidFill>
                  <a:srgbClr val="000000"/>
                </a:solidFill>
                <a:latin typeface="Inter Bold"/>
                <a:ea typeface="Inter Bold"/>
                <a:cs typeface="Inter Bold"/>
                <a:sym typeface="Inter Bold"/>
              </a:rPr>
              <a:t>Customer distribution and sales </a:t>
            </a:r>
          </a:p>
          <a:p>
            <a:pPr algn="l">
              <a:lnSpc>
                <a:spcPts val="3159"/>
              </a:lnSpc>
            </a:pPr>
            <a:r>
              <a:rPr lang="en-US" sz="2241" b="true">
                <a:solidFill>
                  <a:srgbClr val="000000"/>
                </a:solidFill>
                <a:latin typeface="Inter Bold"/>
                <a:ea typeface="Inter Bold"/>
                <a:cs typeface="Inter Bold"/>
                <a:sym typeface="Inter Bold"/>
              </a:rPr>
              <a:t>Understanding RFM Analysis</a:t>
            </a:r>
          </a:p>
          <a:p>
            <a:pPr algn="l">
              <a:lnSpc>
                <a:spcPts val="3159"/>
              </a:lnSpc>
            </a:pPr>
            <a:r>
              <a:rPr lang="en-US" sz="2241" b="true">
                <a:solidFill>
                  <a:srgbClr val="000000"/>
                </a:solidFill>
                <a:latin typeface="Inter Bold"/>
                <a:ea typeface="Inter Bold"/>
                <a:cs typeface="Inter Bold"/>
                <a:sym typeface="Inter Bold"/>
              </a:rPr>
              <a:t>Customer Segmentation Logic</a:t>
            </a:r>
          </a:p>
          <a:p>
            <a:pPr algn="l">
              <a:lnSpc>
                <a:spcPts val="3159"/>
              </a:lnSpc>
            </a:pPr>
            <a:r>
              <a:rPr lang="en-US" sz="2241" b="true">
                <a:solidFill>
                  <a:srgbClr val="000000"/>
                </a:solidFill>
                <a:latin typeface="Inter Bold"/>
                <a:ea typeface="Inter Bold"/>
                <a:cs typeface="Inter Bold"/>
                <a:sym typeface="Inter Bold"/>
              </a:rPr>
              <a:t>Types of customers</a:t>
            </a:r>
          </a:p>
        </p:txBody>
      </p:sp>
      <p:sp>
        <p:nvSpPr>
          <p:cNvPr name="TextBox 17" id="17"/>
          <p:cNvSpPr txBox="true"/>
          <p:nvPr/>
        </p:nvSpPr>
        <p:spPr>
          <a:xfrm rot="0">
            <a:off x="10949827" y="5806503"/>
            <a:ext cx="4170042" cy="2887711"/>
          </a:xfrm>
          <a:prstGeom prst="rect">
            <a:avLst/>
          </a:prstGeom>
        </p:spPr>
        <p:txBody>
          <a:bodyPr anchor="t" rtlCol="false" tIns="0" lIns="0" bIns="0" rIns="0">
            <a:spAutoFit/>
          </a:bodyPr>
          <a:lstStyle/>
          <a:p>
            <a:pPr algn="l">
              <a:lnSpc>
                <a:spcPts val="5908"/>
              </a:lnSpc>
            </a:pPr>
            <a:r>
              <a:rPr lang="en-US" sz="2363" b="true">
                <a:solidFill>
                  <a:srgbClr val="000000"/>
                </a:solidFill>
                <a:latin typeface="Inter Bold"/>
                <a:ea typeface="Inter Bold"/>
                <a:cs typeface="Inter Bold"/>
                <a:sym typeface="Inter Bold"/>
              </a:rPr>
              <a:t>Customer Segment </a:t>
            </a:r>
          </a:p>
          <a:p>
            <a:pPr algn="l">
              <a:lnSpc>
                <a:spcPts val="5908"/>
              </a:lnSpc>
            </a:pPr>
            <a:r>
              <a:rPr lang="en-US" sz="2363" b="true">
                <a:solidFill>
                  <a:srgbClr val="000000"/>
                </a:solidFill>
                <a:latin typeface="Inter Bold"/>
                <a:ea typeface="Inter Bold"/>
                <a:cs typeface="Inter Bold"/>
                <a:sym typeface="Inter Bold"/>
              </a:rPr>
              <a:t>Deep drive to UK Business Recommendations</a:t>
            </a:r>
          </a:p>
          <a:p>
            <a:pPr algn="l">
              <a:lnSpc>
                <a:spcPts val="5908"/>
              </a:lnSpc>
            </a:pPr>
            <a:r>
              <a:rPr lang="en-US" sz="2363" b="true">
                <a:solidFill>
                  <a:srgbClr val="000000"/>
                </a:solidFill>
                <a:latin typeface="Inter Bold"/>
                <a:ea typeface="Inter Bold"/>
                <a:cs typeface="Inter Bold"/>
                <a:sym typeface="Inter Bold"/>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1152993" y="444208"/>
            <a:ext cx="9447988" cy="1160145"/>
          </a:xfrm>
          <a:prstGeom prst="rect">
            <a:avLst/>
          </a:prstGeom>
        </p:spPr>
        <p:txBody>
          <a:bodyPr anchor="t" rtlCol="false" tIns="0" lIns="0" bIns="0" rIns="0">
            <a:spAutoFit/>
          </a:bodyPr>
          <a:lstStyle/>
          <a:p>
            <a:pPr algn="l">
              <a:lnSpc>
                <a:spcPts val="8640"/>
              </a:lnSpc>
            </a:pPr>
            <a:r>
              <a:rPr lang="en-US" sz="9000">
                <a:solidFill>
                  <a:srgbClr val="FFFFFF"/>
                </a:solidFill>
                <a:latin typeface="Inter"/>
                <a:ea typeface="Inter"/>
                <a:cs typeface="Inter"/>
                <a:sym typeface="Inter"/>
              </a:rPr>
              <a:t>INTRODUCTION</a:t>
            </a:r>
          </a:p>
        </p:txBody>
      </p:sp>
      <p:sp>
        <p:nvSpPr>
          <p:cNvPr name="TextBox 4" id="4"/>
          <p:cNvSpPr txBox="true"/>
          <p:nvPr/>
        </p:nvSpPr>
        <p:spPr>
          <a:xfrm rot="0">
            <a:off x="1152993" y="1613892"/>
            <a:ext cx="3222993" cy="1160145"/>
          </a:xfrm>
          <a:prstGeom prst="rect">
            <a:avLst/>
          </a:prstGeom>
        </p:spPr>
        <p:txBody>
          <a:bodyPr anchor="t" rtlCol="false" tIns="0" lIns="0" bIns="0" rIns="0">
            <a:spAutoFit/>
          </a:bodyPr>
          <a:lstStyle/>
          <a:p>
            <a:pPr algn="l">
              <a:lnSpc>
                <a:spcPts val="8640"/>
              </a:lnSpc>
            </a:pPr>
            <a:r>
              <a:rPr lang="en-US" sz="9000" b="true">
                <a:solidFill>
                  <a:srgbClr val="FF3131"/>
                </a:solidFill>
                <a:latin typeface="Inter Bold"/>
                <a:ea typeface="Inter Bold"/>
                <a:cs typeface="Inter Bold"/>
                <a:sym typeface="Inter Bold"/>
              </a:rPr>
              <a:t>AND</a:t>
            </a:r>
          </a:p>
        </p:txBody>
      </p:sp>
      <p:sp>
        <p:nvSpPr>
          <p:cNvPr name="TextBox 5" id="5"/>
          <p:cNvSpPr txBox="true"/>
          <p:nvPr/>
        </p:nvSpPr>
        <p:spPr>
          <a:xfrm rot="0">
            <a:off x="1152993" y="4069437"/>
            <a:ext cx="15576886" cy="3438526"/>
          </a:xfrm>
          <a:prstGeom prst="rect">
            <a:avLst/>
          </a:prstGeom>
        </p:spPr>
        <p:txBody>
          <a:bodyPr anchor="t" rtlCol="false" tIns="0" lIns="0" bIns="0" rIns="0">
            <a:spAutoFit/>
          </a:bodyPr>
          <a:lstStyle/>
          <a:p>
            <a:pPr algn="l">
              <a:lnSpc>
                <a:spcPts val="4619"/>
              </a:lnSpc>
            </a:pPr>
            <a:r>
              <a:rPr lang="en-US" sz="3299" b="true">
                <a:solidFill>
                  <a:srgbClr val="FFFFFF"/>
                </a:solidFill>
                <a:latin typeface="Inter Bold"/>
                <a:ea typeface="Inter Bold"/>
                <a:cs typeface="Inter Bold"/>
                <a:sym typeface="Inter Bold"/>
              </a:rPr>
              <a:t>Introduction</a:t>
            </a:r>
          </a:p>
          <a:p>
            <a:pPr algn="l">
              <a:lnSpc>
                <a:spcPts val="3779"/>
              </a:lnSpc>
            </a:pPr>
            <a:r>
              <a:rPr lang="en-US" sz="2699">
                <a:solidFill>
                  <a:srgbClr val="FFFFFF"/>
                </a:solidFill>
                <a:latin typeface="Inter"/>
                <a:ea typeface="Inter"/>
                <a:cs typeface="Inter"/>
                <a:sym typeface="Inter"/>
              </a:rPr>
              <a:t>I</a:t>
            </a:r>
            <a:r>
              <a:rPr lang="en-US" sz="2699">
                <a:solidFill>
                  <a:srgbClr val="FFFFFF"/>
                </a:solidFill>
                <a:latin typeface="Inter"/>
                <a:ea typeface="Inter"/>
                <a:cs typeface="Inter"/>
                <a:sym typeface="Inter"/>
              </a:rPr>
              <a:t>n today’s competitive retail environment, understanding customer behavior is essential for increasing sales and improving retention. Transactional data contains valuable information about how often customers purchase, how recently they purchased, and how much they spend.</a:t>
            </a:r>
          </a:p>
          <a:p>
            <a:pPr algn="l">
              <a:lnSpc>
                <a:spcPts val="3779"/>
              </a:lnSpc>
            </a:pPr>
            <a:r>
              <a:rPr lang="en-US" sz="2699">
                <a:solidFill>
                  <a:srgbClr val="FFFFFF"/>
                </a:solidFill>
                <a:latin typeface="Inter"/>
                <a:ea typeface="Inter"/>
                <a:cs typeface="Inter"/>
                <a:sym typeface="Inter"/>
              </a:rPr>
              <a:t>RFM analysis is a data-driven technique used to segment customers based on purchasing behavior.</a:t>
            </a:r>
          </a:p>
          <a:p>
            <a:pPr algn="l">
              <a:lnSpc>
                <a:spcPts val="3779"/>
              </a:lnSpc>
            </a:pPr>
          </a:p>
        </p:txBody>
      </p:sp>
      <p:sp>
        <p:nvSpPr>
          <p:cNvPr name="TextBox 6" id="6"/>
          <p:cNvSpPr txBox="true"/>
          <p:nvPr/>
        </p:nvSpPr>
        <p:spPr>
          <a:xfrm rot="0">
            <a:off x="1028700" y="2612112"/>
            <a:ext cx="6605892" cy="1533525"/>
          </a:xfrm>
          <a:prstGeom prst="rect">
            <a:avLst/>
          </a:prstGeom>
        </p:spPr>
        <p:txBody>
          <a:bodyPr anchor="t" rtlCol="false" tIns="0" lIns="0" bIns="0" rIns="0">
            <a:spAutoFit/>
          </a:bodyPr>
          <a:lstStyle/>
          <a:p>
            <a:pPr algn="ctr">
              <a:lnSpc>
                <a:spcPts val="12599"/>
              </a:lnSpc>
              <a:spcBef>
                <a:spcPct val="0"/>
              </a:spcBef>
            </a:pPr>
            <a:r>
              <a:rPr lang="en-US" b="true" sz="9000">
                <a:solidFill>
                  <a:srgbClr val="FFFFFF"/>
                </a:solidFill>
                <a:latin typeface="Inter Bold"/>
                <a:ea typeface="Inter Bold"/>
                <a:cs typeface="Inter Bold"/>
                <a:sym typeface="Inter Bold"/>
              </a:rPr>
              <a:t>OBJECTIVE</a:t>
            </a:r>
          </a:p>
        </p:txBody>
      </p:sp>
      <p:sp>
        <p:nvSpPr>
          <p:cNvPr name="TextBox 7" id="7"/>
          <p:cNvSpPr txBox="true"/>
          <p:nvPr/>
        </p:nvSpPr>
        <p:spPr>
          <a:xfrm rot="0">
            <a:off x="1028700" y="7078980"/>
            <a:ext cx="15576886" cy="2962276"/>
          </a:xfrm>
          <a:prstGeom prst="rect">
            <a:avLst/>
          </a:prstGeom>
        </p:spPr>
        <p:txBody>
          <a:bodyPr anchor="t" rtlCol="false" tIns="0" lIns="0" bIns="0" rIns="0">
            <a:spAutoFit/>
          </a:bodyPr>
          <a:lstStyle/>
          <a:p>
            <a:pPr algn="l">
              <a:lnSpc>
                <a:spcPts val="4619"/>
              </a:lnSpc>
            </a:pPr>
            <a:r>
              <a:rPr lang="en-US" sz="3299" b="true">
                <a:solidFill>
                  <a:srgbClr val="FFFFFF"/>
                </a:solidFill>
                <a:latin typeface="Inter Bold"/>
                <a:ea typeface="Inter Bold"/>
                <a:cs typeface="Inter Bold"/>
                <a:sym typeface="Inter Bold"/>
              </a:rPr>
              <a:t>Objective</a:t>
            </a:r>
          </a:p>
          <a:p>
            <a:pPr algn="l" marL="582927" indent="-291463" lvl="1">
              <a:lnSpc>
                <a:spcPts val="3779"/>
              </a:lnSpc>
              <a:buFont typeface="Arial"/>
              <a:buChar char="•"/>
            </a:pPr>
            <a:r>
              <a:rPr lang="en-US" sz="2699">
                <a:solidFill>
                  <a:srgbClr val="FFFFFF"/>
                </a:solidFill>
                <a:latin typeface="Inter"/>
                <a:ea typeface="Inter"/>
                <a:cs typeface="Inter"/>
                <a:sym typeface="Inter"/>
              </a:rPr>
              <a:t>A</a:t>
            </a:r>
            <a:r>
              <a:rPr lang="en-US" sz="2699">
                <a:solidFill>
                  <a:srgbClr val="FFFFFF"/>
                </a:solidFill>
                <a:latin typeface="Inter"/>
                <a:ea typeface="Inter"/>
                <a:cs typeface="Inter"/>
                <a:sym typeface="Inter"/>
              </a:rPr>
              <a:t>nalyze customer purchasing patterns</a:t>
            </a:r>
          </a:p>
          <a:p>
            <a:pPr algn="l" marL="582927" indent="-291463" lvl="1">
              <a:lnSpc>
                <a:spcPts val="3779"/>
              </a:lnSpc>
              <a:buFont typeface="Arial"/>
              <a:buChar char="•"/>
            </a:pPr>
            <a:r>
              <a:rPr lang="en-US" sz="2699">
                <a:solidFill>
                  <a:srgbClr val="FFFFFF"/>
                </a:solidFill>
                <a:latin typeface="Inter"/>
                <a:ea typeface="Inter"/>
                <a:cs typeface="Inter"/>
                <a:sym typeface="Inter"/>
              </a:rPr>
              <a:t>Segment customers based on value and activity</a:t>
            </a:r>
          </a:p>
          <a:p>
            <a:pPr algn="l" marL="582927" indent="-291463" lvl="1">
              <a:lnSpc>
                <a:spcPts val="3779"/>
              </a:lnSpc>
              <a:buFont typeface="Arial"/>
              <a:buChar char="•"/>
            </a:pPr>
            <a:r>
              <a:rPr lang="en-US" sz="2699">
                <a:solidFill>
                  <a:srgbClr val="FFFFFF"/>
                </a:solidFill>
                <a:latin typeface="Inter"/>
                <a:ea typeface="Inter"/>
                <a:cs typeface="Inter"/>
                <a:sym typeface="Inter"/>
              </a:rPr>
              <a:t>Identify high-value, at-risk, and inactive customers</a:t>
            </a:r>
          </a:p>
          <a:p>
            <a:pPr algn="l" marL="582927" indent="-291463" lvl="1">
              <a:lnSpc>
                <a:spcPts val="3779"/>
              </a:lnSpc>
              <a:buFont typeface="Arial"/>
              <a:buChar char="•"/>
            </a:pPr>
            <a:r>
              <a:rPr lang="en-US" sz="2699">
                <a:solidFill>
                  <a:srgbClr val="FFFFFF"/>
                </a:solidFill>
                <a:latin typeface="Inter"/>
                <a:ea typeface="Inter"/>
                <a:cs typeface="Inter"/>
                <a:sym typeface="Inter"/>
              </a:rPr>
              <a:t>Provide actionable insights for business decisions</a:t>
            </a:r>
          </a:p>
          <a:p>
            <a:pPr algn="l">
              <a:lnSpc>
                <a:spcPts val="3779"/>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630794" y="628650"/>
            <a:ext cx="13026413"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Business Problem Statement</a:t>
            </a:r>
          </a:p>
        </p:txBody>
      </p:sp>
      <p:sp>
        <p:nvSpPr>
          <p:cNvPr name="TextBox 3" id="3"/>
          <p:cNvSpPr txBox="true"/>
          <p:nvPr/>
        </p:nvSpPr>
        <p:spPr>
          <a:xfrm rot="0">
            <a:off x="1682414" y="2528292"/>
            <a:ext cx="5467258" cy="971550"/>
          </a:xfrm>
          <a:prstGeom prst="rect">
            <a:avLst/>
          </a:prstGeom>
        </p:spPr>
        <p:txBody>
          <a:bodyPr anchor="t" rtlCol="false" tIns="0" lIns="0" bIns="0" rIns="0">
            <a:spAutoFit/>
          </a:bodyPr>
          <a:lstStyle/>
          <a:p>
            <a:pPr algn="l">
              <a:lnSpc>
                <a:spcPts val="7200"/>
              </a:lnSpc>
            </a:pPr>
            <a:r>
              <a:rPr lang="en-US" sz="7500" b="true">
                <a:solidFill>
                  <a:srgbClr val="FF3131"/>
                </a:solidFill>
                <a:latin typeface="Inter Bold"/>
                <a:ea typeface="Inter Bold"/>
                <a:cs typeface="Inter Bold"/>
                <a:sym typeface="Inter Bold"/>
              </a:rPr>
              <a:t>Problem</a:t>
            </a:r>
          </a:p>
        </p:txBody>
      </p:sp>
      <p:sp>
        <p:nvSpPr>
          <p:cNvPr name="TextBox 4" id="4"/>
          <p:cNvSpPr txBox="true"/>
          <p:nvPr/>
        </p:nvSpPr>
        <p:spPr>
          <a:xfrm rot="0">
            <a:off x="9144000" y="2528292"/>
            <a:ext cx="9677308" cy="971550"/>
          </a:xfrm>
          <a:prstGeom prst="rect">
            <a:avLst/>
          </a:prstGeom>
        </p:spPr>
        <p:txBody>
          <a:bodyPr anchor="t" rtlCol="false" tIns="0" lIns="0" bIns="0" rIns="0">
            <a:spAutoFit/>
          </a:bodyPr>
          <a:lstStyle/>
          <a:p>
            <a:pPr algn="l">
              <a:lnSpc>
                <a:spcPts val="7200"/>
              </a:lnSpc>
            </a:pPr>
            <a:r>
              <a:rPr lang="en-US" sz="7500" b="true">
                <a:solidFill>
                  <a:srgbClr val="FF3131"/>
                </a:solidFill>
                <a:latin typeface="Inter Bold"/>
                <a:ea typeface="Inter Bold"/>
                <a:cs typeface="Inter Bold"/>
                <a:sym typeface="Inter Bold"/>
              </a:rPr>
              <a:t>Business Question</a:t>
            </a:r>
          </a:p>
        </p:txBody>
      </p:sp>
      <p:sp>
        <p:nvSpPr>
          <p:cNvPr name="TextBox 5" id="5"/>
          <p:cNvSpPr txBox="true"/>
          <p:nvPr/>
        </p:nvSpPr>
        <p:spPr>
          <a:xfrm rot="0">
            <a:off x="1415714" y="3718226"/>
            <a:ext cx="6513206" cy="5127256"/>
          </a:xfrm>
          <a:prstGeom prst="rect">
            <a:avLst/>
          </a:prstGeom>
        </p:spPr>
        <p:txBody>
          <a:bodyPr anchor="t" rtlCol="false" tIns="0" lIns="0" bIns="0" rIns="0">
            <a:spAutoFit/>
          </a:bodyPr>
          <a:lstStyle/>
          <a:p>
            <a:pPr algn="l" marL="704811" indent="-352405" lvl="1">
              <a:lnSpc>
                <a:spcPts val="4570"/>
              </a:lnSpc>
              <a:spcBef>
                <a:spcPct val="0"/>
              </a:spcBef>
              <a:buFont typeface="Arial"/>
              <a:buChar char="•"/>
            </a:pPr>
            <a:r>
              <a:rPr lang="en-US" sz="3264">
                <a:solidFill>
                  <a:srgbClr val="000000"/>
                </a:solidFill>
                <a:latin typeface="Inter"/>
                <a:ea typeface="Inter"/>
                <a:cs typeface="Inter"/>
                <a:sym typeface="Inter"/>
              </a:rPr>
              <a:t>All customers are often treated the same in marketing campaigns</a:t>
            </a:r>
          </a:p>
          <a:p>
            <a:pPr algn="l" marL="704811" indent="-352405" lvl="1">
              <a:lnSpc>
                <a:spcPts val="4570"/>
              </a:lnSpc>
              <a:spcBef>
                <a:spcPct val="0"/>
              </a:spcBef>
              <a:buFont typeface="Arial"/>
              <a:buChar char="•"/>
            </a:pPr>
            <a:r>
              <a:rPr lang="en-US" sz="3264">
                <a:solidFill>
                  <a:srgbClr val="000000"/>
                </a:solidFill>
                <a:latin typeface="Inter"/>
                <a:ea typeface="Inter"/>
                <a:cs typeface="Inter"/>
                <a:sym typeface="Inter"/>
              </a:rPr>
              <a:t>This leads to inefficient spending and poor targeting</a:t>
            </a:r>
          </a:p>
          <a:p>
            <a:pPr algn="l" marL="704811" indent="-352405" lvl="1">
              <a:lnSpc>
                <a:spcPts val="4570"/>
              </a:lnSpc>
              <a:spcBef>
                <a:spcPct val="0"/>
              </a:spcBef>
              <a:buFont typeface="Arial"/>
              <a:buChar char="•"/>
            </a:pPr>
            <a:r>
              <a:rPr lang="en-US" sz="3264">
                <a:solidFill>
                  <a:srgbClr val="000000"/>
                </a:solidFill>
                <a:latin typeface="Inter"/>
                <a:ea typeface="Inter"/>
                <a:cs typeface="Inter"/>
                <a:sym typeface="Inter"/>
              </a:rPr>
              <a:t>High-value customers may churn without timely intervention</a:t>
            </a:r>
          </a:p>
          <a:p>
            <a:pPr algn="l">
              <a:lnSpc>
                <a:spcPts val="4570"/>
              </a:lnSpc>
              <a:spcBef>
                <a:spcPct val="0"/>
              </a:spcBef>
            </a:pPr>
          </a:p>
        </p:txBody>
      </p:sp>
      <p:sp>
        <p:nvSpPr>
          <p:cNvPr name="TextBox 6" id="6"/>
          <p:cNvSpPr txBox="true"/>
          <p:nvPr/>
        </p:nvSpPr>
        <p:spPr>
          <a:xfrm rot="0">
            <a:off x="9015046" y="3718226"/>
            <a:ext cx="7052701" cy="3919221"/>
          </a:xfrm>
          <a:prstGeom prst="rect">
            <a:avLst/>
          </a:prstGeom>
        </p:spPr>
        <p:txBody>
          <a:bodyPr anchor="t" rtlCol="false" tIns="0" lIns="0" bIns="0" rIns="0">
            <a:spAutoFit/>
          </a:bodyPr>
          <a:lstStyle/>
          <a:p>
            <a:pPr algn="l" marL="690874" indent="-345437" lvl="1">
              <a:lnSpc>
                <a:spcPts val="4479"/>
              </a:lnSpc>
              <a:spcBef>
                <a:spcPct val="0"/>
              </a:spcBef>
              <a:buFont typeface="Arial"/>
              <a:buChar char="•"/>
            </a:pPr>
            <a:r>
              <a:rPr lang="en-US" sz="3199">
                <a:solidFill>
                  <a:srgbClr val="000000"/>
                </a:solidFill>
                <a:latin typeface="Inter"/>
                <a:ea typeface="Inter"/>
                <a:cs typeface="Inter"/>
                <a:sym typeface="Inter"/>
              </a:rPr>
              <a:t>Wh</a:t>
            </a:r>
            <a:r>
              <a:rPr lang="en-US" sz="3199">
                <a:solidFill>
                  <a:srgbClr val="000000"/>
                </a:solidFill>
                <a:latin typeface="Inter"/>
                <a:ea typeface="Inter"/>
                <a:cs typeface="Inter"/>
                <a:sym typeface="Inter"/>
              </a:rPr>
              <a:t>o are our most valuable customers?</a:t>
            </a:r>
          </a:p>
          <a:p>
            <a:pPr algn="l" marL="690874" indent="-345437" lvl="1">
              <a:lnSpc>
                <a:spcPts val="4479"/>
              </a:lnSpc>
              <a:spcBef>
                <a:spcPct val="0"/>
              </a:spcBef>
              <a:buFont typeface="Arial"/>
              <a:buChar char="•"/>
            </a:pPr>
            <a:r>
              <a:rPr lang="en-US" sz="3199">
                <a:solidFill>
                  <a:srgbClr val="000000"/>
                </a:solidFill>
                <a:latin typeface="Inter"/>
                <a:ea typeface="Inter"/>
                <a:cs typeface="Inter"/>
                <a:sym typeface="Inter"/>
              </a:rPr>
              <a:t>Which customers are likely to churn?</a:t>
            </a:r>
          </a:p>
          <a:p>
            <a:pPr algn="l" marL="690874" indent="-345437" lvl="1">
              <a:lnSpc>
                <a:spcPts val="4479"/>
              </a:lnSpc>
              <a:spcBef>
                <a:spcPct val="0"/>
              </a:spcBef>
              <a:buFont typeface="Arial"/>
              <a:buChar char="•"/>
            </a:pPr>
            <a:r>
              <a:rPr lang="en-US" sz="3199">
                <a:solidFill>
                  <a:srgbClr val="000000"/>
                </a:solidFill>
                <a:latin typeface="Inter"/>
                <a:ea typeface="Inter"/>
                <a:cs typeface="Inter"/>
                <a:sym typeface="Inter"/>
              </a:rPr>
              <a:t>Where should the company focus retention efforts?</a:t>
            </a:r>
          </a:p>
          <a:p>
            <a:pPr algn="l">
              <a:lnSpc>
                <a:spcPts val="4479"/>
              </a:lnSpc>
              <a:spcBef>
                <a:spcPct val="0"/>
              </a:spcBef>
            </a:pPr>
          </a:p>
        </p:txBody>
      </p:sp>
      <p:grpSp>
        <p:nvGrpSpPr>
          <p:cNvPr name="Group 7" id="7"/>
          <p:cNvGrpSpPr/>
          <p:nvPr/>
        </p:nvGrpSpPr>
        <p:grpSpPr>
          <a:xfrm rot="0">
            <a:off x="-156184" y="-170258"/>
            <a:ext cx="1400366" cy="10457258"/>
            <a:chOff x="0" y="0"/>
            <a:chExt cx="368821" cy="2754175"/>
          </a:xfrm>
        </p:grpSpPr>
        <p:sp>
          <p:nvSpPr>
            <p:cNvPr name="Freeform 8" id="8"/>
            <p:cNvSpPr/>
            <p:nvPr/>
          </p:nvSpPr>
          <p:spPr>
            <a:xfrm flipH="false" flipV="false" rot="0">
              <a:off x="0" y="0"/>
              <a:ext cx="368821" cy="2754175"/>
            </a:xfrm>
            <a:custGeom>
              <a:avLst/>
              <a:gdLst/>
              <a:ahLst/>
              <a:cxnLst/>
              <a:rect r="r" b="b" t="t" l="l"/>
              <a:pathLst>
                <a:path h="2754175" w="368821">
                  <a:moveTo>
                    <a:pt x="0" y="0"/>
                  </a:moveTo>
                  <a:lnTo>
                    <a:pt x="368821" y="0"/>
                  </a:lnTo>
                  <a:lnTo>
                    <a:pt x="368821" y="2754175"/>
                  </a:lnTo>
                  <a:lnTo>
                    <a:pt x="0" y="2754175"/>
                  </a:lnTo>
                  <a:close/>
                </a:path>
              </a:pathLst>
            </a:custGeom>
            <a:solidFill>
              <a:srgbClr val="FF3131"/>
            </a:solidFill>
          </p:spPr>
        </p:sp>
        <p:sp>
          <p:nvSpPr>
            <p:cNvPr name="TextBox 9" id="9"/>
            <p:cNvSpPr txBox="true"/>
            <p:nvPr/>
          </p:nvSpPr>
          <p:spPr>
            <a:xfrm>
              <a:off x="0" y="-38100"/>
              <a:ext cx="368821" cy="2792275"/>
            </a:xfrm>
            <a:prstGeom prst="rect">
              <a:avLst/>
            </a:prstGeom>
          </p:spPr>
          <p:txBody>
            <a:bodyPr anchor="ctr" rtlCol="false" tIns="50800" lIns="50800" bIns="50800" rIns="50800"/>
            <a:lstStyle/>
            <a:p>
              <a:pPr algn="ctr">
                <a:lnSpc>
                  <a:spcPts val="252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244182" cy="10305490"/>
            <a:chOff x="0" y="0"/>
            <a:chExt cx="327686" cy="2714203"/>
          </a:xfrm>
        </p:grpSpPr>
        <p:sp>
          <p:nvSpPr>
            <p:cNvPr name="Freeform 3" id="3"/>
            <p:cNvSpPr/>
            <p:nvPr/>
          </p:nvSpPr>
          <p:spPr>
            <a:xfrm flipH="false" flipV="false" rot="0">
              <a:off x="0" y="0"/>
              <a:ext cx="327686" cy="2714203"/>
            </a:xfrm>
            <a:custGeom>
              <a:avLst/>
              <a:gdLst/>
              <a:ahLst/>
              <a:cxnLst/>
              <a:rect r="r" b="b" t="t" l="l"/>
              <a:pathLst>
                <a:path h="2714203" w="327686">
                  <a:moveTo>
                    <a:pt x="0" y="0"/>
                  </a:moveTo>
                  <a:lnTo>
                    <a:pt x="327686" y="0"/>
                  </a:lnTo>
                  <a:lnTo>
                    <a:pt x="327686" y="2714203"/>
                  </a:lnTo>
                  <a:lnTo>
                    <a:pt x="0" y="2714203"/>
                  </a:lnTo>
                  <a:close/>
                </a:path>
              </a:pathLst>
            </a:custGeom>
            <a:solidFill>
              <a:srgbClr val="FF3131"/>
            </a:solidFill>
          </p:spPr>
        </p:sp>
        <p:sp>
          <p:nvSpPr>
            <p:cNvPr name="TextBox 4" id="4"/>
            <p:cNvSpPr txBox="true"/>
            <p:nvPr/>
          </p:nvSpPr>
          <p:spPr>
            <a:xfrm>
              <a:off x="0" y="-38100"/>
              <a:ext cx="327686" cy="2752303"/>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0208726" y="2144141"/>
            <a:ext cx="7401169" cy="4866651"/>
            <a:chOff x="0" y="0"/>
            <a:chExt cx="1949279" cy="1281752"/>
          </a:xfrm>
        </p:grpSpPr>
        <p:sp>
          <p:nvSpPr>
            <p:cNvPr name="Freeform 6" id="6"/>
            <p:cNvSpPr/>
            <p:nvPr/>
          </p:nvSpPr>
          <p:spPr>
            <a:xfrm flipH="false" flipV="false" rot="0">
              <a:off x="0" y="0"/>
              <a:ext cx="1949279" cy="1281752"/>
            </a:xfrm>
            <a:custGeom>
              <a:avLst/>
              <a:gdLst/>
              <a:ahLst/>
              <a:cxnLst/>
              <a:rect r="r" b="b" t="t" l="l"/>
              <a:pathLst>
                <a:path h="1281752" w="1949279">
                  <a:moveTo>
                    <a:pt x="0" y="0"/>
                  </a:moveTo>
                  <a:lnTo>
                    <a:pt x="1949279" y="0"/>
                  </a:lnTo>
                  <a:lnTo>
                    <a:pt x="1949279" y="1281752"/>
                  </a:lnTo>
                  <a:lnTo>
                    <a:pt x="0" y="1281752"/>
                  </a:lnTo>
                  <a:close/>
                </a:path>
              </a:pathLst>
            </a:custGeom>
            <a:solidFill>
              <a:srgbClr val="FF3131"/>
            </a:solidFill>
          </p:spPr>
        </p:sp>
        <p:sp>
          <p:nvSpPr>
            <p:cNvPr name="TextBox 7" id="7"/>
            <p:cNvSpPr txBox="true"/>
            <p:nvPr/>
          </p:nvSpPr>
          <p:spPr>
            <a:xfrm>
              <a:off x="0" y="-38100"/>
              <a:ext cx="1949279" cy="1319852"/>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10326492" y="2280343"/>
            <a:ext cx="7165637" cy="4560635"/>
          </a:xfrm>
          <a:custGeom>
            <a:avLst/>
            <a:gdLst/>
            <a:ahLst/>
            <a:cxnLst/>
            <a:rect r="r" b="b" t="t" l="l"/>
            <a:pathLst>
              <a:path h="4560635" w="7165637">
                <a:moveTo>
                  <a:pt x="0" y="0"/>
                </a:moveTo>
                <a:lnTo>
                  <a:pt x="7165637" y="0"/>
                </a:lnTo>
                <a:lnTo>
                  <a:pt x="7165637" y="4560634"/>
                </a:lnTo>
                <a:lnTo>
                  <a:pt x="0" y="4560634"/>
                </a:lnTo>
                <a:lnTo>
                  <a:pt x="0" y="0"/>
                </a:lnTo>
                <a:close/>
              </a:path>
            </a:pathLst>
          </a:custGeom>
          <a:blipFill>
            <a:blip r:embed="rId2"/>
            <a:stretch>
              <a:fillRect l="0" t="0" r="-20370" b="0"/>
            </a:stretch>
          </a:blipFill>
        </p:spPr>
      </p:sp>
      <p:sp>
        <p:nvSpPr>
          <p:cNvPr name="TextBox 9" id="9"/>
          <p:cNvSpPr txBox="true"/>
          <p:nvPr/>
        </p:nvSpPr>
        <p:spPr>
          <a:xfrm rot="0">
            <a:off x="4853121" y="171450"/>
            <a:ext cx="10946743" cy="28003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Dataset Overview</a:t>
            </a:r>
          </a:p>
          <a:p>
            <a:pPr algn="l">
              <a:lnSpc>
                <a:spcPts val="7200"/>
              </a:lnSpc>
            </a:pPr>
          </a:p>
          <a:p>
            <a:pPr algn="l">
              <a:lnSpc>
                <a:spcPts val="7200"/>
              </a:lnSpc>
            </a:pPr>
          </a:p>
        </p:txBody>
      </p:sp>
      <p:sp>
        <p:nvSpPr>
          <p:cNvPr name="TextBox 10" id="10"/>
          <p:cNvSpPr txBox="true"/>
          <p:nvPr/>
        </p:nvSpPr>
        <p:spPr>
          <a:xfrm rot="0">
            <a:off x="1244182" y="2914650"/>
            <a:ext cx="8129408" cy="3069591"/>
          </a:xfrm>
          <a:prstGeom prst="rect">
            <a:avLst/>
          </a:prstGeom>
        </p:spPr>
        <p:txBody>
          <a:bodyPr anchor="t" rtlCol="false" tIns="0" lIns="0" bIns="0" rIns="0">
            <a:spAutoFit/>
          </a:bodyPr>
          <a:lstStyle/>
          <a:p>
            <a:pPr algn="l" marL="626106" indent="-313053" lvl="1">
              <a:lnSpc>
                <a:spcPts val="4059"/>
              </a:lnSpc>
              <a:buFont typeface="Arial"/>
              <a:buChar char="•"/>
            </a:pPr>
            <a:r>
              <a:rPr lang="en-US" sz="2899">
                <a:solidFill>
                  <a:srgbClr val="000000"/>
                </a:solidFill>
                <a:latin typeface="Inter"/>
                <a:ea typeface="Inter"/>
                <a:cs typeface="Inter"/>
                <a:sym typeface="Inter"/>
              </a:rPr>
              <a:t>Online retail transactional dataset</a:t>
            </a:r>
          </a:p>
          <a:p>
            <a:pPr algn="l" marL="626106" indent="-313053" lvl="1">
              <a:lnSpc>
                <a:spcPts val="4059"/>
              </a:lnSpc>
              <a:buFont typeface="Arial"/>
              <a:buChar char="•"/>
            </a:pPr>
            <a:r>
              <a:rPr lang="en-US" sz="2899">
                <a:solidFill>
                  <a:srgbClr val="000000"/>
                </a:solidFill>
                <a:latin typeface="Inter"/>
                <a:ea typeface="Inter"/>
                <a:cs typeface="Inter"/>
                <a:sym typeface="Inter"/>
              </a:rPr>
              <a:t>Covers customer purchases between 2010 and 2011</a:t>
            </a:r>
          </a:p>
          <a:p>
            <a:pPr algn="l" marL="626106" indent="-313053" lvl="1">
              <a:lnSpc>
                <a:spcPts val="4059"/>
              </a:lnSpc>
              <a:buFont typeface="Arial"/>
              <a:buChar char="•"/>
            </a:pPr>
            <a:r>
              <a:rPr lang="en-US" sz="2899">
                <a:solidFill>
                  <a:srgbClr val="000000"/>
                </a:solidFill>
                <a:latin typeface="Inter"/>
                <a:ea typeface="Inter"/>
                <a:cs typeface="Inter"/>
                <a:sym typeface="Inter"/>
              </a:rPr>
              <a:t>Total rows=5 lakh+</a:t>
            </a:r>
          </a:p>
          <a:p>
            <a:pPr algn="l" marL="626106" indent="-313053" lvl="1">
              <a:lnSpc>
                <a:spcPts val="4059"/>
              </a:lnSpc>
              <a:buFont typeface="Arial"/>
              <a:buChar char="•"/>
            </a:pPr>
            <a:r>
              <a:rPr lang="en-US" sz="2899">
                <a:solidFill>
                  <a:srgbClr val="000000"/>
                </a:solidFill>
                <a:latin typeface="Inter"/>
                <a:ea typeface="Inter"/>
                <a:cs typeface="Inter"/>
                <a:sym typeface="Inter"/>
              </a:rPr>
              <a:t>Total columns= 8</a:t>
            </a:r>
          </a:p>
          <a:p>
            <a:pPr algn="l">
              <a:lnSpc>
                <a:spcPts val="4059"/>
              </a:lnSpc>
            </a:pPr>
          </a:p>
        </p:txBody>
      </p:sp>
      <p:sp>
        <p:nvSpPr>
          <p:cNvPr name="TextBox 11" id="11"/>
          <p:cNvSpPr txBox="true"/>
          <p:nvPr/>
        </p:nvSpPr>
        <p:spPr>
          <a:xfrm rot="0">
            <a:off x="1562940" y="6117591"/>
            <a:ext cx="3127607" cy="521336"/>
          </a:xfrm>
          <a:prstGeom prst="rect">
            <a:avLst/>
          </a:prstGeom>
        </p:spPr>
        <p:txBody>
          <a:bodyPr anchor="t" rtlCol="false" tIns="0" lIns="0" bIns="0" rIns="0">
            <a:spAutoFit/>
          </a:bodyPr>
          <a:lstStyle/>
          <a:p>
            <a:pPr algn="l">
              <a:lnSpc>
                <a:spcPts val="4339"/>
              </a:lnSpc>
            </a:pPr>
            <a:r>
              <a:rPr lang="en-US" sz="3099" b="true">
                <a:solidFill>
                  <a:srgbClr val="000000"/>
                </a:solidFill>
                <a:latin typeface="Inter Bold"/>
                <a:ea typeface="Inter Bold"/>
                <a:cs typeface="Inter Bold"/>
                <a:sym typeface="Inter Bold"/>
              </a:rPr>
              <a:t>Key Variables</a:t>
            </a:r>
          </a:p>
        </p:txBody>
      </p:sp>
      <p:sp>
        <p:nvSpPr>
          <p:cNvPr name="TextBox 12" id="12"/>
          <p:cNvSpPr txBox="true"/>
          <p:nvPr/>
        </p:nvSpPr>
        <p:spPr>
          <a:xfrm rot="0">
            <a:off x="1244182" y="6117591"/>
            <a:ext cx="14968358" cy="4098291"/>
          </a:xfrm>
          <a:prstGeom prst="rect">
            <a:avLst/>
          </a:prstGeom>
        </p:spPr>
        <p:txBody>
          <a:bodyPr anchor="t" rtlCol="false" tIns="0" lIns="0" bIns="0" rIns="0">
            <a:spAutoFit/>
          </a:bodyPr>
          <a:lstStyle/>
          <a:p>
            <a:pPr algn="l">
              <a:lnSpc>
                <a:spcPts val="4059"/>
              </a:lnSpc>
            </a:pPr>
          </a:p>
          <a:p>
            <a:pPr algn="l" marL="626106" indent="-313053" lvl="1">
              <a:lnSpc>
                <a:spcPts val="4059"/>
              </a:lnSpc>
              <a:buFont typeface="Arial"/>
              <a:buChar char="•"/>
            </a:pPr>
            <a:r>
              <a:rPr lang="en-US" sz="2899">
                <a:solidFill>
                  <a:srgbClr val="000000"/>
                </a:solidFill>
                <a:latin typeface="Inter"/>
                <a:ea typeface="Inter"/>
                <a:cs typeface="Inter"/>
                <a:sym typeface="Inter"/>
              </a:rPr>
              <a:t>CustomerID: Unique customer identifier</a:t>
            </a:r>
          </a:p>
          <a:p>
            <a:pPr algn="l" marL="626106" indent="-313053" lvl="1">
              <a:lnSpc>
                <a:spcPts val="4059"/>
              </a:lnSpc>
              <a:buFont typeface="Arial"/>
              <a:buChar char="•"/>
            </a:pPr>
            <a:r>
              <a:rPr lang="en-US" sz="2899">
                <a:solidFill>
                  <a:srgbClr val="000000"/>
                </a:solidFill>
                <a:latin typeface="Inter"/>
                <a:ea typeface="Inter"/>
                <a:cs typeface="Inter"/>
                <a:sym typeface="Inter"/>
              </a:rPr>
              <a:t>StockCode:5-digit integral number uniquely assigned to each distinct product.</a:t>
            </a:r>
          </a:p>
          <a:p>
            <a:pPr algn="l" marL="626106" indent="-313053" lvl="1">
              <a:lnSpc>
                <a:spcPts val="4059"/>
              </a:lnSpc>
              <a:buFont typeface="Arial"/>
              <a:buChar char="•"/>
            </a:pPr>
            <a:r>
              <a:rPr lang="en-US" sz="2899">
                <a:solidFill>
                  <a:srgbClr val="000000"/>
                </a:solidFill>
                <a:latin typeface="Inter"/>
                <a:ea typeface="Inter"/>
                <a:cs typeface="Inter"/>
                <a:sym typeface="Inter"/>
              </a:rPr>
              <a:t>Description:About the product</a:t>
            </a:r>
          </a:p>
          <a:p>
            <a:pPr algn="l" marL="626106" indent="-313053" lvl="1">
              <a:lnSpc>
                <a:spcPts val="4059"/>
              </a:lnSpc>
              <a:buFont typeface="Arial"/>
              <a:buChar char="•"/>
            </a:pPr>
            <a:r>
              <a:rPr lang="en-US" sz="2899">
                <a:solidFill>
                  <a:srgbClr val="000000"/>
                </a:solidFill>
                <a:latin typeface="Inter"/>
                <a:ea typeface="Inter"/>
                <a:cs typeface="Inter"/>
                <a:sym typeface="Inter"/>
              </a:rPr>
              <a:t>InvoiceDate: Date of purchase</a:t>
            </a:r>
          </a:p>
          <a:p>
            <a:pPr algn="l" marL="626106" indent="-313053" lvl="1">
              <a:lnSpc>
                <a:spcPts val="4059"/>
              </a:lnSpc>
              <a:buFont typeface="Arial"/>
              <a:buChar char="•"/>
            </a:pPr>
            <a:r>
              <a:rPr lang="en-US" sz="2899">
                <a:solidFill>
                  <a:srgbClr val="000000"/>
                </a:solidFill>
                <a:latin typeface="Inter"/>
                <a:ea typeface="Inter"/>
                <a:cs typeface="Inter"/>
                <a:sym typeface="Inter"/>
              </a:rPr>
              <a:t>Quantity &amp; UnitPrice: Used t</a:t>
            </a:r>
            <a:r>
              <a:rPr lang="en-US" sz="2899">
                <a:solidFill>
                  <a:srgbClr val="000000"/>
                </a:solidFill>
                <a:latin typeface="Inter"/>
                <a:ea typeface="Inter"/>
                <a:cs typeface="Inter"/>
                <a:sym typeface="Inter"/>
              </a:rPr>
              <a:t>o calculate spending</a:t>
            </a:r>
          </a:p>
          <a:p>
            <a:pPr algn="l" marL="626106" indent="-313053" lvl="1">
              <a:lnSpc>
                <a:spcPts val="4059"/>
              </a:lnSpc>
              <a:buFont typeface="Arial"/>
              <a:buChar char="•"/>
            </a:pPr>
            <a:r>
              <a:rPr lang="en-US" sz="2899">
                <a:solidFill>
                  <a:srgbClr val="000000"/>
                </a:solidFill>
                <a:latin typeface="Inter"/>
                <a:ea typeface="Inter"/>
                <a:cs typeface="Inter"/>
                <a:sym typeface="Inter"/>
              </a:rPr>
              <a:t>Country: Customer location</a:t>
            </a:r>
          </a:p>
          <a:p>
            <a:pPr algn="l">
              <a:lnSpc>
                <a:spcPts val="4059"/>
              </a:lnSpc>
            </a:pPr>
          </a:p>
        </p:txBody>
      </p:sp>
      <p:sp>
        <p:nvSpPr>
          <p:cNvPr name="TextBox 13" id="13"/>
          <p:cNvSpPr txBox="true"/>
          <p:nvPr/>
        </p:nvSpPr>
        <p:spPr>
          <a:xfrm rot="0">
            <a:off x="1562940" y="2204143"/>
            <a:ext cx="3127607" cy="573406"/>
          </a:xfrm>
          <a:prstGeom prst="rect">
            <a:avLst/>
          </a:prstGeom>
        </p:spPr>
        <p:txBody>
          <a:bodyPr anchor="t" rtlCol="false" tIns="0" lIns="0" bIns="0" rIns="0">
            <a:spAutoFit/>
          </a:bodyPr>
          <a:lstStyle/>
          <a:p>
            <a:pPr algn="l">
              <a:lnSpc>
                <a:spcPts val="4619"/>
              </a:lnSpc>
            </a:pPr>
            <a:r>
              <a:rPr lang="en-US" sz="3299" b="true">
                <a:solidFill>
                  <a:srgbClr val="000000"/>
                </a:solidFill>
                <a:latin typeface="Inter Bold"/>
                <a:ea typeface="Inter Bold"/>
                <a:cs typeface="Inter Bold"/>
                <a:sym typeface="Inter Bold"/>
              </a:rPr>
              <a:t>Data set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1970387" y="2360031"/>
            <a:ext cx="5172319" cy="6504951"/>
            <a:chOff x="0" y="0"/>
            <a:chExt cx="1362257" cy="1713238"/>
          </a:xfrm>
        </p:grpSpPr>
        <p:sp>
          <p:nvSpPr>
            <p:cNvPr name="Freeform 6" id="6"/>
            <p:cNvSpPr/>
            <p:nvPr/>
          </p:nvSpPr>
          <p:spPr>
            <a:xfrm flipH="false" flipV="false" rot="0">
              <a:off x="0" y="0"/>
              <a:ext cx="1362257" cy="1713238"/>
            </a:xfrm>
            <a:custGeom>
              <a:avLst/>
              <a:gdLst/>
              <a:ahLst/>
              <a:cxnLst/>
              <a:rect r="r" b="b" t="t" l="l"/>
              <a:pathLst>
                <a:path h="1713238" w="1362257">
                  <a:moveTo>
                    <a:pt x="0" y="0"/>
                  </a:moveTo>
                  <a:lnTo>
                    <a:pt x="1362257" y="0"/>
                  </a:lnTo>
                  <a:lnTo>
                    <a:pt x="1362257" y="1713238"/>
                  </a:lnTo>
                  <a:lnTo>
                    <a:pt x="0" y="1713238"/>
                  </a:lnTo>
                  <a:close/>
                </a:path>
              </a:pathLst>
            </a:custGeom>
            <a:solidFill>
              <a:srgbClr val="FF3131"/>
            </a:solidFill>
          </p:spPr>
        </p:sp>
        <p:sp>
          <p:nvSpPr>
            <p:cNvPr name="TextBox 7" id="7"/>
            <p:cNvSpPr txBox="true"/>
            <p:nvPr/>
          </p:nvSpPr>
          <p:spPr>
            <a:xfrm>
              <a:off x="0" y="-38100"/>
              <a:ext cx="1362257" cy="1751338"/>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12094212" y="2488659"/>
            <a:ext cx="4925118" cy="6259179"/>
          </a:xfrm>
          <a:custGeom>
            <a:avLst/>
            <a:gdLst/>
            <a:ahLst/>
            <a:cxnLst/>
            <a:rect r="r" b="b" t="t" l="l"/>
            <a:pathLst>
              <a:path h="6259179" w="4925118">
                <a:moveTo>
                  <a:pt x="0" y="0"/>
                </a:moveTo>
                <a:lnTo>
                  <a:pt x="4925117" y="0"/>
                </a:lnTo>
                <a:lnTo>
                  <a:pt x="4925117" y="6259178"/>
                </a:lnTo>
                <a:lnTo>
                  <a:pt x="0" y="6259178"/>
                </a:lnTo>
                <a:lnTo>
                  <a:pt x="0" y="0"/>
                </a:lnTo>
                <a:close/>
              </a:path>
            </a:pathLst>
          </a:custGeom>
          <a:blipFill>
            <a:blip r:embed="rId2"/>
            <a:stretch>
              <a:fillRect l="0" t="0" r="0" b="0"/>
            </a:stretch>
          </a:blipFill>
        </p:spPr>
      </p:sp>
      <p:sp>
        <p:nvSpPr>
          <p:cNvPr name="TextBox 9" id="9"/>
          <p:cNvSpPr txBox="true"/>
          <p:nvPr/>
        </p:nvSpPr>
        <p:spPr>
          <a:xfrm rot="0">
            <a:off x="5848396" y="379821"/>
            <a:ext cx="6591208" cy="18859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Data cleaning &amp; preparation</a:t>
            </a:r>
          </a:p>
        </p:txBody>
      </p:sp>
      <p:sp>
        <p:nvSpPr>
          <p:cNvPr name="TextBox 10" id="10"/>
          <p:cNvSpPr txBox="true"/>
          <p:nvPr/>
        </p:nvSpPr>
        <p:spPr>
          <a:xfrm rot="0">
            <a:off x="1771498" y="2916006"/>
            <a:ext cx="9589289" cy="3069591"/>
          </a:xfrm>
          <a:prstGeom prst="rect">
            <a:avLst/>
          </a:prstGeom>
        </p:spPr>
        <p:txBody>
          <a:bodyPr anchor="t" rtlCol="false" tIns="0" lIns="0" bIns="0" rIns="0">
            <a:spAutoFit/>
          </a:bodyPr>
          <a:lstStyle/>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R</a:t>
            </a:r>
            <a:r>
              <a:rPr lang="en-US" sz="2899">
                <a:solidFill>
                  <a:srgbClr val="000000"/>
                </a:solidFill>
                <a:latin typeface="Inter"/>
                <a:ea typeface="Inter"/>
                <a:cs typeface="Inter"/>
                <a:sym typeface="Inter"/>
              </a:rPr>
              <a:t>emoved cancelled transactions and negative quantities</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Excluded records with missing CustomerID</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Converted date columns into proper datetime format</a:t>
            </a:r>
          </a:p>
          <a:p>
            <a:pPr algn="l">
              <a:lnSpc>
                <a:spcPts val="4059"/>
              </a:lnSpc>
              <a:spcBef>
                <a:spcPct val="0"/>
              </a:spcBef>
            </a:pPr>
          </a:p>
        </p:txBody>
      </p:sp>
      <p:sp>
        <p:nvSpPr>
          <p:cNvPr name="TextBox 11" id="11"/>
          <p:cNvSpPr txBox="true"/>
          <p:nvPr/>
        </p:nvSpPr>
        <p:spPr>
          <a:xfrm rot="0">
            <a:off x="1771498" y="6546610"/>
            <a:ext cx="8953408" cy="2555241"/>
          </a:xfrm>
          <a:prstGeom prst="rect">
            <a:avLst/>
          </a:prstGeom>
        </p:spPr>
        <p:txBody>
          <a:bodyPr anchor="t" rtlCol="false" tIns="0" lIns="0" bIns="0" rIns="0">
            <a:spAutoFit/>
          </a:bodyPr>
          <a:lstStyle/>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En</a:t>
            </a:r>
            <a:r>
              <a:rPr lang="en-US" sz="2899">
                <a:solidFill>
                  <a:srgbClr val="000000"/>
                </a:solidFill>
                <a:latin typeface="Inter"/>
                <a:ea typeface="Inter"/>
                <a:cs typeface="Inter"/>
                <a:sym typeface="Inter"/>
              </a:rPr>
              <a:t>sures accuracy of customer behavior analysis</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Prevents incorrect frequency and monetary calculations</a:t>
            </a:r>
          </a:p>
          <a:p>
            <a:pPr algn="l">
              <a:lnSpc>
                <a:spcPts val="4059"/>
              </a:lnSpc>
              <a:spcBef>
                <a:spcPct val="0"/>
              </a:spcBef>
            </a:pPr>
          </a:p>
        </p:txBody>
      </p:sp>
      <p:sp>
        <p:nvSpPr>
          <p:cNvPr name="TextBox 12" id="12"/>
          <p:cNvSpPr txBox="true"/>
          <p:nvPr/>
        </p:nvSpPr>
        <p:spPr>
          <a:xfrm rot="0">
            <a:off x="1981048" y="2307337"/>
            <a:ext cx="5508857" cy="1109346"/>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Cleaning Steps Performed</a:t>
            </a:r>
          </a:p>
          <a:p>
            <a:pPr algn="l">
              <a:lnSpc>
                <a:spcPts val="4479"/>
              </a:lnSpc>
            </a:pPr>
          </a:p>
        </p:txBody>
      </p:sp>
      <p:sp>
        <p:nvSpPr>
          <p:cNvPr name="TextBox 13" id="13"/>
          <p:cNvSpPr txBox="true"/>
          <p:nvPr/>
        </p:nvSpPr>
        <p:spPr>
          <a:xfrm rot="0">
            <a:off x="1981048" y="5774437"/>
            <a:ext cx="5508857" cy="1109346"/>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Why Cleaning is Important</a:t>
            </a:r>
          </a:p>
          <a:p>
            <a:pPr algn="l">
              <a:lnSpc>
                <a:spcPts val="447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1360787" y="6269833"/>
            <a:ext cx="4010269" cy="3933201"/>
            <a:chOff x="0" y="0"/>
            <a:chExt cx="1056203" cy="1035905"/>
          </a:xfrm>
        </p:grpSpPr>
        <p:sp>
          <p:nvSpPr>
            <p:cNvPr name="Freeform 6" id="6"/>
            <p:cNvSpPr/>
            <p:nvPr/>
          </p:nvSpPr>
          <p:spPr>
            <a:xfrm flipH="false" flipV="false" rot="0">
              <a:off x="0" y="0"/>
              <a:ext cx="1056202" cy="1035905"/>
            </a:xfrm>
            <a:custGeom>
              <a:avLst/>
              <a:gdLst/>
              <a:ahLst/>
              <a:cxnLst/>
              <a:rect r="r" b="b" t="t" l="l"/>
              <a:pathLst>
                <a:path h="1035905" w="1056202">
                  <a:moveTo>
                    <a:pt x="0" y="0"/>
                  </a:moveTo>
                  <a:lnTo>
                    <a:pt x="1056202" y="0"/>
                  </a:lnTo>
                  <a:lnTo>
                    <a:pt x="1056202" y="1035905"/>
                  </a:lnTo>
                  <a:lnTo>
                    <a:pt x="0" y="1035905"/>
                  </a:lnTo>
                  <a:close/>
                </a:path>
              </a:pathLst>
            </a:custGeom>
            <a:solidFill>
              <a:srgbClr val="FF3131"/>
            </a:solidFill>
          </p:spPr>
        </p:sp>
        <p:sp>
          <p:nvSpPr>
            <p:cNvPr name="TextBox 7" id="7"/>
            <p:cNvSpPr txBox="true"/>
            <p:nvPr/>
          </p:nvSpPr>
          <p:spPr>
            <a:xfrm>
              <a:off x="0" y="-38100"/>
              <a:ext cx="1056203" cy="1074005"/>
            </a:xfrm>
            <a:prstGeom prst="rect">
              <a:avLst/>
            </a:prstGeom>
          </p:spPr>
          <p:txBody>
            <a:bodyPr anchor="ctr" rtlCol="false" tIns="50800" lIns="50800" bIns="50800" rIns="50800"/>
            <a:lstStyle/>
            <a:p>
              <a:pPr algn="ctr">
                <a:lnSpc>
                  <a:spcPts val="2520"/>
                </a:lnSpc>
              </a:pPr>
            </a:p>
          </p:txBody>
        </p:sp>
      </p:grpSp>
      <p:grpSp>
        <p:nvGrpSpPr>
          <p:cNvPr name="Group 8" id="8"/>
          <p:cNvGrpSpPr/>
          <p:nvPr/>
        </p:nvGrpSpPr>
        <p:grpSpPr>
          <a:xfrm rot="0">
            <a:off x="11360787" y="1237071"/>
            <a:ext cx="4499013" cy="4937512"/>
            <a:chOff x="0" y="0"/>
            <a:chExt cx="1184925" cy="1300415"/>
          </a:xfrm>
        </p:grpSpPr>
        <p:sp>
          <p:nvSpPr>
            <p:cNvPr name="Freeform 9" id="9"/>
            <p:cNvSpPr/>
            <p:nvPr/>
          </p:nvSpPr>
          <p:spPr>
            <a:xfrm flipH="false" flipV="false" rot="0">
              <a:off x="0" y="0"/>
              <a:ext cx="1184925" cy="1300415"/>
            </a:xfrm>
            <a:custGeom>
              <a:avLst/>
              <a:gdLst/>
              <a:ahLst/>
              <a:cxnLst/>
              <a:rect r="r" b="b" t="t" l="l"/>
              <a:pathLst>
                <a:path h="1300415" w="1184925">
                  <a:moveTo>
                    <a:pt x="0" y="0"/>
                  </a:moveTo>
                  <a:lnTo>
                    <a:pt x="1184925" y="0"/>
                  </a:lnTo>
                  <a:lnTo>
                    <a:pt x="1184925" y="1300415"/>
                  </a:lnTo>
                  <a:lnTo>
                    <a:pt x="0" y="1300415"/>
                  </a:lnTo>
                  <a:close/>
                </a:path>
              </a:pathLst>
            </a:custGeom>
            <a:solidFill>
              <a:srgbClr val="FF3131"/>
            </a:solidFill>
          </p:spPr>
        </p:sp>
        <p:sp>
          <p:nvSpPr>
            <p:cNvPr name="TextBox 10" id="10"/>
            <p:cNvSpPr txBox="true"/>
            <p:nvPr/>
          </p:nvSpPr>
          <p:spPr>
            <a:xfrm>
              <a:off x="0" y="-38100"/>
              <a:ext cx="1184925" cy="1338515"/>
            </a:xfrm>
            <a:prstGeom prst="rect">
              <a:avLst/>
            </a:prstGeom>
          </p:spPr>
          <p:txBody>
            <a:bodyPr anchor="ctr" rtlCol="false" tIns="50800" lIns="50800" bIns="50800" rIns="50800"/>
            <a:lstStyle/>
            <a:p>
              <a:pPr algn="ctr">
                <a:lnSpc>
                  <a:spcPts val="2520"/>
                </a:lnSpc>
              </a:pPr>
            </a:p>
          </p:txBody>
        </p:sp>
      </p:grpSp>
      <p:sp>
        <p:nvSpPr>
          <p:cNvPr name="Freeform 11" id="11"/>
          <p:cNvSpPr/>
          <p:nvPr/>
        </p:nvSpPr>
        <p:spPr>
          <a:xfrm flipH="false" flipV="false" rot="0">
            <a:off x="11496431" y="1370421"/>
            <a:ext cx="4182647" cy="4623095"/>
          </a:xfrm>
          <a:custGeom>
            <a:avLst/>
            <a:gdLst/>
            <a:ahLst/>
            <a:cxnLst/>
            <a:rect r="r" b="b" t="t" l="l"/>
            <a:pathLst>
              <a:path h="4623095" w="4182647">
                <a:moveTo>
                  <a:pt x="0" y="0"/>
                </a:moveTo>
                <a:lnTo>
                  <a:pt x="4182647" y="0"/>
                </a:lnTo>
                <a:lnTo>
                  <a:pt x="4182647" y="4623095"/>
                </a:lnTo>
                <a:lnTo>
                  <a:pt x="0" y="4623095"/>
                </a:lnTo>
                <a:lnTo>
                  <a:pt x="0" y="0"/>
                </a:lnTo>
                <a:close/>
              </a:path>
            </a:pathLst>
          </a:custGeom>
          <a:blipFill>
            <a:blip r:embed="rId2"/>
            <a:stretch>
              <a:fillRect l="0" t="0" r="0" b="-1163"/>
            </a:stretch>
          </a:blipFill>
        </p:spPr>
      </p:sp>
      <p:sp>
        <p:nvSpPr>
          <p:cNvPr name="Freeform 12" id="12"/>
          <p:cNvSpPr/>
          <p:nvPr/>
        </p:nvSpPr>
        <p:spPr>
          <a:xfrm flipH="false" flipV="false" rot="0">
            <a:off x="11496431" y="6384133"/>
            <a:ext cx="3707494" cy="3689698"/>
          </a:xfrm>
          <a:custGeom>
            <a:avLst/>
            <a:gdLst/>
            <a:ahLst/>
            <a:cxnLst/>
            <a:rect r="r" b="b" t="t" l="l"/>
            <a:pathLst>
              <a:path h="3689698" w="3707494">
                <a:moveTo>
                  <a:pt x="0" y="0"/>
                </a:moveTo>
                <a:lnTo>
                  <a:pt x="3707494" y="0"/>
                </a:lnTo>
                <a:lnTo>
                  <a:pt x="3707494" y="3689699"/>
                </a:lnTo>
                <a:lnTo>
                  <a:pt x="0" y="3689699"/>
                </a:lnTo>
                <a:lnTo>
                  <a:pt x="0" y="0"/>
                </a:lnTo>
                <a:close/>
              </a:path>
            </a:pathLst>
          </a:custGeom>
          <a:blipFill>
            <a:blip r:embed="rId3"/>
            <a:stretch>
              <a:fillRect l="0" t="0" r="0" b="0"/>
            </a:stretch>
          </a:blipFill>
        </p:spPr>
      </p:sp>
      <p:sp>
        <p:nvSpPr>
          <p:cNvPr name="TextBox 13" id="13"/>
          <p:cNvSpPr txBox="true"/>
          <p:nvPr/>
        </p:nvSpPr>
        <p:spPr>
          <a:xfrm rot="0">
            <a:off x="3851939" y="275046"/>
            <a:ext cx="10286908"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 Feature Engineering</a:t>
            </a:r>
          </a:p>
        </p:txBody>
      </p:sp>
      <p:sp>
        <p:nvSpPr>
          <p:cNvPr name="TextBox 14" id="14"/>
          <p:cNvSpPr txBox="true"/>
          <p:nvPr/>
        </p:nvSpPr>
        <p:spPr>
          <a:xfrm rot="0">
            <a:off x="1771498" y="2938070"/>
            <a:ext cx="9589289" cy="2555241"/>
          </a:xfrm>
          <a:prstGeom prst="rect">
            <a:avLst/>
          </a:prstGeom>
        </p:spPr>
        <p:txBody>
          <a:bodyPr anchor="t" rtlCol="false" tIns="0" lIns="0" bIns="0" rIns="0">
            <a:spAutoFit/>
          </a:bodyPr>
          <a:lstStyle/>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Total Amount = Quantity × Unit Price  </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Aggregate transactions at the customer level  </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Create a copy to ensure original data remains intact  </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Create R,F,M Score and segment status</a:t>
            </a:r>
          </a:p>
        </p:txBody>
      </p:sp>
      <p:sp>
        <p:nvSpPr>
          <p:cNvPr name="TextBox 15" id="15"/>
          <p:cNvSpPr txBox="true"/>
          <p:nvPr/>
        </p:nvSpPr>
        <p:spPr>
          <a:xfrm rot="0">
            <a:off x="1771498" y="6936106"/>
            <a:ext cx="8953408" cy="2555241"/>
          </a:xfrm>
          <a:prstGeom prst="rect">
            <a:avLst/>
          </a:prstGeom>
        </p:spPr>
        <p:txBody>
          <a:bodyPr anchor="t" rtlCol="false" tIns="0" lIns="0" bIns="0" rIns="0">
            <a:spAutoFit/>
          </a:bodyPr>
          <a:lstStyle/>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En</a:t>
            </a:r>
            <a:r>
              <a:rPr lang="en-US" sz="2899">
                <a:solidFill>
                  <a:srgbClr val="000000"/>
                </a:solidFill>
                <a:latin typeface="Inter"/>
                <a:ea typeface="Inter"/>
                <a:cs typeface="Inter"/>
                <a:sym typeface="Inter"/>
              </a:rPr>
              <a:t>sures accuracy of customer behavior analysis</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Prevents incorrect frequency and monetary calculations</a:t>
            </a:r>
          </a:p>
          <a:p>
            <a:pPr algn="l">
              <a:lnSpc>
                <a:spcPts val="4059"/>
              </a:lnSpc>
              <a:spcBef>
                <a:spcPct val="0"/>
              </a:spcBef>
            </a:pPr>
          </a:p>
        </p:txBody>
      </p:sp>
      <p:sp>
        <p:nvSpPr>
          <p:cNvPr name="TextBox 16" id="16"/>
          <p:cNvSpPr txBox="true"/>
          <p:nvPr/>
        </p:nvSpPr>
        <p:spPr>
          <a:xfrm rot="0">
            <a:off x="1981048" y="2307337"/>
            <a:ext cx="550885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New Metrics Created</a:t>
            </a:r>
          </a:p>
        </p:txBody>
      </p:sp>
      <p:sp>
        <p:nvSpPr>
          <p:cNvPr name="TextBox 17" id="17"/>
          <p:cNvSpPr txBox="true"/>
          <p:nvPr/>
        </p:nvSpPr>
        <p:spPr>
          <a:xfrm rot="0">
            <a:off x="1981048" y="6317458"/>
            <a:ext cx="8072335"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Why Feature Engineering is Important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sp>
        <p:nvSpPr>
          <p:cNvPr name="Freeform 5" id="5"/>
          <p:cNvSpPr/>
          <p:nvPr/>
        </p:nvSpPr>
        <p:spPr>
          <a:xfrm flipH="false" flipV="false" rot="0">
            <a:off x="11034434" y="1619174"/>
            <a:ext cx="4505981" cy="2642713"/>
          </a:xfrm>
          <a:custGeom>
            <a:avLst/>
            <a:gdLst/>
            <a:ahLst/>
            <a:cxnLst/>
            <a:rect r="r" b="b" t="t" l="l"/>
            <a:pathLst>
              <a:path h="2642713" w="4505981">
                <a:moveTo>
                  <a:pt x="0" y="0"/>
                </a:moveTo>
                <a:lnTo>
                  <a:pt x="4505981" y="0"/>
                </a:lnTo>
                <a:lnTo>
                  <a:pt x="4505981" y="2642713"/>
                </a:lnTo>
                <a:lnTo>
                  <a:pt x="0" y="2642713"/>
                </a:lnTo>
                <a:lnTo>
                  <a:pt x="0" y="0"/>
                </a:lnTo>
                <a:close/>
              </a:path>
            </a:pathLst>
          </a:custGeom>
          <a:blipFill>
            <a:blip r:embed="rId2"/>
            <a:stretch>
              <a:fillRect l="-998" t="-33790" r="-2246" b="0"/>
            </a:stretch>
          </a:blipFill>
        </p:spPr>
      </p:sp>
      <p:sp>
        <p:nvSpPr>
          <p:cNvPr name="Freeform 6" id="6"/>
          <p:cNvSpPr/>
          <p:nvPr/>
        </p:nvSpPr>
        <p:spPr>
          <a:xfrm flipH="false" flipV="false" rot="0">
            <a:off x="11022845" y="4583364"/>
            <a:ext cx="4376760" cy="2653890"/>
          </a:xfrm>
          <a:custGeom>
            <a:avLst/>
            <a:gdLst/>
            <a:ahLst/>
            <a:cxnLst/>
            <a:rect r="r" b="b" t="t" l="l"/>
            <a:pathLst>
              <a:path h="2653890" w="4376760">
                <a:moveTo>
                  <a:pt x="0" y="0"/>
                </a:moveTo>
                <a:lnTo>
                  <a:pt x="4376760" y="0"/>
                </a:lnTo>
                <a:lnTo>
                  <a:pt x="4376760" y="2653890"/>
                </a:lnTo>
                <a:lnTo>
                  <a:pt x="0" y="2653890"/>
                </a:lnTo>
                <a:lnTo>
                  <a:pt x="0" y="0"/>
                </a:lnTo>
                <a:close/>
              </a:path>
            </a:pathLst>
          </a:custGeom>
          <a:blipFill>
            <a:blip r:embed="rId3"/>
            <a:stretch>
              <a:fillRect l="0" t="-30129" r="-3482" b="0"/>
            </a:stretch>
          </a:blipFill>
        </p:spPr>
      </p:sp>
      <p:sp>
        <p:nvSpPr>
          <p:cNvPr name="Freeform 7" id="7"/>
          <p:cNvSpPr/>
          <p:nvPr/>
        </p:nvSpPr>
        <p:spPr>
          <a:xfrm flipH="false" flipV="false" rot="0">
            <a:off x="11022845" y="7522368"/>
            <a:ext cx="4158123" cy="2216717"/>
          </a:xfrm>
          <a:custGeom>
            <a:avLst/>
            <a:gdLst/>
            <a:ahLst/>
            <a:cxnLst/>
            <a:rect r="r" b="b" t="t" l="l"/>
            <a:pathLst>
              <a:path h="2216717" w="4158123">
                <a:moveTo>
                  <a:pt x="0" y="0"/>
                </a:moveTo>
                <a:lnTo>
                  <a:pt x="4158123" y="0"/>
                </a:lnTo>
                <a:lnTo>
                  <a:pt x="4158123" y="2216717"/>
                </a:lnTo>
                <a:lnTo>
                  <a:pt x="0" y="2216717"/>
                </a:lnTo>
                <a:lnTo>
                  <a:pt x="0" y="0"/>
                </a:lnTo>
                <a:close/>
              </a:path>
            </a:pathLst>
          </a:custGeom>
          <a:blipFill>
            <a:blip r:embed="rId4"/>
            <a:stretch>
              <a:fillRect l="0" t="-48150" r="-12827" b="-1851"/>
            </a:stretch>
          </a:blipFill>
        </p:spPr>
      </p:sp>
      <p:sp>
        <p:nvSpPr>
          <p:cNvPr name="TextBox 8" id="8"/>
          <p:cNvSpPr txBox="true"/>
          <p:nvPr/>
        </p:nvSpPr>
        <p:spPr>
          <a:xfrm rot="0">
            <a:off x="2190796" y="324410"/>
            <a:ext cx="15068504"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Customer distribution and sales </a:t>
            </a:r>
          </a:p>
        </p:txBody>
      </p:sp>
      <p:sp>
        <p:nvSpPr>
          <p:cNvPr name="TextBox 9" id="9"/>
          <p:cNvSpPr txBox="true"/>
          <p:nvPr/>
        </p:nvSpPr>
        <p:spPr>
          <a:xfrm rot="0">
            <a:off x="1771498" y="1621397"/>
            <a:ext cx="9589289" cy="2182497"/>
          </a:xfrm>
          <a:prstGeom prst="rect">
            <a:avLst/>
          </a:prstGeom>
        </p:spPr>
        <p:txBody>
          <a:bodyPr anchor="t" rtlCol="false" tIns="0" lIns="0" bIns="0" rIns="0">
            <a:spAutoFit/>
          </a:bodyPr>
          <a:lstStyle/>
          <a:p>
            <a:pPr algn="l" marL="626106" indent="-313053" lvl="1">
              <a:lnSpc>
                <a:spcPts val="5944"/>
              </a:lnSpc>
              <a:buFont typeface="Arial"/>
              <a:buChar char="•"/>
            </a:pPr>
            <a:r>
              <a:rPr lang="en-US" sz="2899">
                <a:solidFill>
                  <a:srgbClr val="000000"/>
                </a:solidFill>
                <a:latin typeface="Inter"/>
                <a:ea typeface="Inter"/>
                <a:cs typeface="Inter"/>
                <a:sym typeface="Inter"/>
              </a:rPr>
              <a:t>The total number of customers is 4,334.  </a:t>
            </a:r>
          </a:p>
          <a:p>
            <a:pPr algn="l" marL="626106" indent="-313053" lvl="1">
              <a:lnSpc>
                <a:spcPts val="5944"/>
              </a:lnSpc>
              <a:buFont typeface="Arial"/>
              <a:buChar char="•"/>
            </a:pPr>
            <a:r>
              <a:rPr lang="en-US" sz="2899">
                <a:solidFill>
                  <a:srgbClr val="000000"/>
                </a:solidFill>
                <a:latin typeface="Inter"/>
                <a:ea typeface="Inter"/>
                <a:cs typeface="Inter"/>
                <a:sym typeface="Inter"/>
              </a:rPr>
              <a:t>Our customers come from a total of 37 different countries.</a:t>
            </a:r>
          </a:p>
        </p:txBody>
      </p:sp>
      <p:sp>
        <p:nvSpPr>
          <p:cNvPr name="TextBox 10" id="10"/>
          <p:cNvSpPr txBox="true"/>
          <p:nvPr/>
        </p:nvSpPr>
        <p:spPr>
          <a:xfrm rot="0">
            <a:off x="1771498" y="3846226"/>
            <a:ext cx="8953408" cy="6610606"/>
          </a:xfrm>
          <a:prstGeom prst="rect">
            <a:avLst/>
          </a:prstGeom>
        </p:spPr>
        <p:txBody>
          <a:bodyPr anchor="t" rtlCol="false" tIns="0" lIns="0" bIns="0" rIns="0">
            <a:spAutoFit/>
          </a:bodyPr>
          <a:lstStyle/>
          <a:p>
            <a:pPr algn="l" marL="626106" indent="-313053" lvl="1">
              <a:lnSpc>
                <a:spcPts val="5277"/>
              </a:lnSpc>
              <a:buFont typeface="Arial"/>
              <a:buChar char="•"/>
            </a:pPr>
            <a:r>
              <a:rPr lang="en-US" sz="2899">
                <a:solidFill>
                  <a:srgbClr val="000000"/>
                </a:solidFill>
                <a:latin typeface="Inter"/>
                <a:ea typeface="Inter"/>
                <a:cs typeface="Inter"/>
                <a:sym typeface="Inter"/>
              </a:rPr>
              <a:t>In terms of revenue, the UK, Netherlands, Ireland, Germany, and France rank at the top.</a:t>
            </a:r>
          </a:p>
          <a:p>
            <a:pPr algn="l" marL="626106" indent="-313053" lvl="1">
              <a:lnSpc>
                <a:spcPts val="5277"/>
              </a:lnSpc>
              <a:buFont typeface="Arial"/>
              <a:buChar char="•"/>
            </a:pPr>
            <a:r>
              <a:rPr lang="en-US" sz="2899">
                <a:solidFill>
                  <a:srgbClr val="000000"/>
                </a:solidFill>
                <a:latin typeface="Inter"/>
                <a:ea typeface="Inter"/>
                <a:cs typeface="Inter"/>
                <a:sym typeface="Inter"/>
              </a:rPr>
              <a:t>Sales show a clear upward trend towards the end of the year.</a:t>
            </a:r>
          </a:p>
          <a:p>
            <a:pPr algn="l" marL="626106" indent="-313053" lvl="1">
              <a:lnSpc>
                <a:spcPts val="5277"/>
              </a:lnSpc>
              <a:buFont typeface="Arial"/>
              <a:buChar char="•"/>
            </a:pPr>
            <a:r>
              <a:rPr lang="en-US" sz="2899">
                <a:solidFill>
                  <a:srgbClr val="000000"/>
                </a:solidFill>
                <a:latin typeface="Inter"/>
                <a:ea typeface="Inter"/>
                <a:cs typeface="Inter"/>
                <a:sym typeface="Inter"/>
              </a:rPr>
              <a:t>A noticeable increase is observed from September to November.</a:t>
            </a:r>
          </a:p>
          <a:p>
            <a:pPr algn="l" marL="626106" indent="-313053" lvl="1">
              <a:lnSpc>
                <a:spcPts val="5277"/>
              </a:lnSpc>
              <a:buFont typeface="Arial"/>
              <a:buChar char="•"/>
            </a:pPr>
            <a:r>
              <a:rPr lang="en-US" sz="2899">
                <a:solidFill>
                  <a:srgbClr val="000000"/>
                </a:solidFill>
                <a:latin typeface="Inter"/>
                <a:ea typeface="Inter"/>
                <a:cs typeface="Inter"/>
                <a:sym typeface="Inter"/>
              </a:rPr>
              <a:t>November records the highest sales, indicating strong seasonal demand.</a:t>
            </a:r>
          </a:p>
          <a:p>
            <a:pPr algn="l" marL="626106" indent="-313053" lvl="1">
              <a:lnSpc>
                <a:spcPts val="5277"/>
              </a:lnSpc>
              <a:buFont typeface="Arial"/>
              <a:buChar char="•"/>
            </a:pPr>
            <a:r>
              <a:rPr lang="en-US" sz="2899">
                <a:solidFill>
                  <a:srgbClr val="000000"/>
                </a:solidFill>
                <a:latin typeface="Inter"/>
                <a:ea typeface="Inter"/>
                <a:cs typeface="Inter"/>
                <a:sym typeface="Inter"/>
              </a:rPr>
              <a:t>Sales decline slightly after the peak period.</a:t>
            </a:r>
          </a:p>
          <a:p>
            <a:pPr algn="l">
              <a:lnSpc>
                <a:spcPts val="5277"/>
              </a:lnSpc>
            </a:pPr>
          </a:p>
        </p:txBody>
      </p:sp>
      <p:sp>
        <p:nvSpPr>
          <p:cNvPr name="TextBox 11" id="11"/>
          <p:cNvSpPr txBox="true"/>
          <p:nvPr/>
        </p:nvSpPr>
        <p:spPr>
          <a:xfrm rot="0">
            <a:off x="1981048" y="1312152"/>
            <a:ext cx="550885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About customers</a:t>
            </a:r>
          </a:p>
        </p:txBody>
      </p:sp>
      <p:sp>
        <p:nvSpPr>
          <p:cNvPr name="TextBox 12" id="12"/>
          <p:cNvSpPr txBox="true"/>
          <p:nvPr/>
        </p:nvSpPr>
        <p:spPr>
          <a:xfrm rot="0">
            <a:off x="11034434" y="1295960"/>
            <a:ext cx="6529219" cy="323215"/>
          </a:xfrm>
          <a:prstGeom prst="rect">
            <a:avLst/>
          </a:prstGeom>
        </p:spPr>
        <p:txBody>
          <a:bodyPr anchor="t" rtlCol="false" tIns="0" lIns="0" bIns="0" rIns="0">
            <a:spAutoFit/>
          </a:bodyPr>
          <a:lstStyle/>
          <a:p>
            <a:pPr algn="l">
              <a:lnSpc>
                <a:spcPts val="2660"/>
              </a:lnSpc>
            </a:pPr>
            <a:r>
              <a:rPr lang="en-US" sz="1900" b="true">
                <a:solidFill>
                  <a:srgbClr val="000000"/>
                </a:solidFill>
                <a:latin typeface="Inter Bold"/>
                <a:ea typeface="Inter Bold"/>
                <a:cs typeface="Inter Bold"/>
                <a:sym typeface="Inter Bold"/>
              </a:rPr>
              <a:t>Top 5 country with highest number of customers</a:t>
            </a:r>
          </a:p>
        </p:txBody>
      </p:sp>
      <p:sp>
        <p:nvSpPr>
          <p:cNvPr name="TextBox 13" id="13"/>
          <p:cNvSpPr txBox="true"/>
          <p:nvPr/>
        </p:nvSpPr>
        <p:spPr>
          <a:xfrm rot="0">
            <a:off x="11022845" y="4260149"/>
            <a:ext cx="6529219" cy="323215"/>
          </a:xfrm>
          <a:prstGeom prst="rect">
            <a:avLst/>
          </a:prstGeom>
        </p:spPr>
        <p:txBody>
          <a:bodyPr anchor="t" rtlCol="false" tIns="0" lIns="0" bIns="0" rIns="0">
            <a:spAutoFit/>
          </a:bodyPr>
          <a:lstStyle/>
          <a:p>
            <a:pPr algn="l">
              <a:lnSpc>
                <a:spcPts val="2660"/>
              </a:lnSpc>
            </a:pPr>
            <a:r>
              <a:rPr lang="en-US" sz="1900" b="true">
                <a:solidFill>
                  <a:srgbClr val="000000"/>
                </a:solidFill>
                <a:latin typeface="Inter Bold"/>
                <a:ea typeface="Inter Bold"/>
                <a:cs typeface="Inter Bold"/>
                <a:sym typeface="Inter Bold"/>
              </a:rPr>
              <a:t>Revenue wise country</a:t>
            </a:r>
          </a:p>
        </p:txBody>
      </p:sp>
      <p:sp>
        <p:nvSpPr>
          <p:cNvPr name="TextBox 14" id="14"/>
          <p:cNvSpPr txBox="true"/>
          <p:nvPr/>
        </p:nvSpPr>
        <p:spPr>
          <a:xfrm rot="0">
            <a:off x="11022845" y="7199154"/>
            <a:ext cx="6529219" cy="323215"/>
          </a:xfrm>
          <a:prstGeom prst="rect">
            <a:avLst/>
          </a:prstGeom>
        </p:spPr>
        <p:txBody>
          <a:bodyPr anchor="t" rtlCol="false" tIns="0" lIns="0" bIns="0" rIns="0">
            <a:spAutoFit/>
          </a:bodyPr>
          <a:lstStyle/>
          <a:p>
            <a:pPr algn="l">
              <a:lnSpc>
                <a:spcPts val="2660"/>
              </a:lnSpc>
            </a:pPr>
            <a:r>
              <a:rPr lang="en-US" sz="1900" b="true">
                <a:solidFill>
                  <a:srgbClr val="000000"/>
                </a:solidFill>
                <a:latin typeface="Inter Bold"/>
                <a:ea typeface="Inter Bold"/>
                <a:cs typeface="Inter Bold"/>
                <a:sym typeface="Inter Bold"/>
              </a:rPr>
              <a:t>Month wise trend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184" y="-369165"/>
            <a:ext cx="1400366" cy="10793726"/>
            <a:chOff x="0" y="0"/>
            <a:chExt cx="368821" cy="2842792"/>
          </a:xfrm>
        </p:grpSpPr>
        <p:sp>
          <p:nvSpPr>
            <p:cNvPr name="Freeform 3" id="3"/>
            <p:cNvSpPr/>
            <p:nvPr/>
          </p:nvSpPr>
          <p:spPr>
            <a:xfrm flipH="false" flipV="false" rot="0">
              <a:off x="0" y="0"/>
              <a:ext cx="368821" cy="2842792"/>
            </a:xfrm>
            <a:custGeom>
              <a:avLst/>
              <a:gdLst/>
              <a:ahLst/>
              <a:cxnLst/>
              <a:rect r="r" b="b" t="t" l="l"/>
              <a:pathLst>
                <a:path h="2842792" w="368821">
                  <a:moveTo>
                    <a:pt x="0" y="0"/>
                  </a:moveTo>
                  <a:lnTo>
                    <a:pt x="368821" y="0"/>
                  </a:lnTo>
                  <a:lnTo>
                    <a:pt x="368821" y="2842792"/>
                  </a:lnTo>
                  <a:lnTo>
                    <a:pt x="0" y="2842792"/>
                  </a:lnTo>
                  <a:close/>
                </a:path>
              </a:pathLst>
            </a:custGeom>
            <a:solidFill>
              <a:srgbClr val="FF3131"/>
            </a:solidFill>
          </p:spPr>
        </p:sp>
        <p:sp>
          <p:nvSpPr>
            <p:cNvPr name="TextBox 4" id="4"/>
            <p:cNvSpPr txBox="true"/>
            <p:nvPr/>
          </p:nvSpPr>
          <p:spPr>
            <a:xfrm>
              <a:off x="0" y="-38100"/>
              <a:ext cx="368821" cy="2880892"/>
            </a:xfrm>
            <a:prstGeom prst="rect">
              <a:avLst/>
            </a:prstGeom>
          </p:spPr>
          <p:txBody>
            <a:bodyPr anchor="ctr" rtlCol="false" tIns="50800" lIns="50800" bIns="50800" rIns="50800"/>
            <a:lstStyle/>
            <a:p>
              <a:pPr algn="ctr">
                <a:lnSpc>
                  <a:spcPts val="2520"/>
                </a:lnSpc>
              </a:pPr>
            </a:p>
          </p:txBody>
        </p:sp>
      </p:grpSp>
      <p:grpSp>
        <p:nvGrpSpPr>
          <p:cNvPr name="Group 5" id="5"/>
          <p:cNvGrpSpPr/>
          <p:nvPr/>
        </p:nvGrpSpPr>
        <p:grpSpPr>
          <a:xfrm rot="0">
            <a:off x="11096381" y="1618482"/>
            <a:ext cx="7191619" cy="4523751"/>
            <a:chOff x="0" y="0"/>
            <a:chExt cx="1894089" cy="1191441"/>
          </a:xfrm>
        </p:grpSpPr>
        <p:sp>
          <p:nvSpPr>
            <p:cNvPr name="Freeform 6" id="6"/>
            <p:cNvSpPr/>
            <p:nvPr/>
          </p:nvSpPr>
          <p:spPr>
            <a:xfrm flipH="false" flipV="false" rot="0">
              <a:off x="0" y="0"/>
              <a:ext cx="1894089" cy="1191441"/>
            </a:xfrm>
            <a:custGeom>
              <a:avLst/>
              <a:gdLst/>
              <a:ahLst/>
              <a:cxnLst/>
              <a:rect r="r" b="b" t="t" l="l"/>
              <a:pathLst>
                <a:path h="1191441" w="1894089">
                  <a:moveTo>
                    <a:pt x="0" y="0"/>
                  </a:moveTo>
                  <a:lnTo>
                    <a:pt x="1894089" y="0"/>
                  </a:lnTo>
                  <a:lnTo>
                    <a:pt x="1894089" y="1191441"/>
                  </a:lnTo>
                  <a:lnTo>
                    <a:pt x="0" y="1191441"/>
                  </a:lnTo>
                  <a:close/>
                </a:path>
              </a:pathLst>
            </a:custGeom>
            <a:solidFill>
              <a:srgbClr val="FF3131"/>
            </a:solidFill>
          </p:spPr>
        </p:sp>
        <p:sp>
          <p:nvSpPr>
            <p:cNvPr name="TextBox 7" id="7"/>
            <p:cNvSpPr txBox="true"/>
            <p:nvPr/>
          </p:nvSpPr>
          <p:spPr>
            <a:xfrm>
              <a:off x="0" y="-38100"/>
              <a:ext cx="1894089" cy="1229541"/>
            </a:xfrm>
            <a:prstGeom prst="rect">
              <a:avLst/>
            </a:prstGeom>
          </p:spPr>
          <p:txBody>
            <a:bodyPr anchor="ctr" rtlCol="false" tIns="50800" lIns="50800" bIns="50800" rIns="50800"/>
            <a:lstStyle/>
            <a:p>
              <a:pPr algn="ctr">
                <a:lnSpc>
                  <a:spcPts val="2520"/>
                </a:lnSpc>
              </a:pPr>
            </a:p>
          </p:txBody>
        </p:sp>
      </p:grpSp>
      <p:sp>
        <p:nvSpPr>
          <p:cNvPr name="Freeform 8" id="8"/>
          <p:cNvSpPr/>
          <p:nvPr/>
        </p:nvSpPr>
        <p:spPr>
          <a:xfrm flipH="false" flipV="false" rot="0">
            <a:off x="11227437" y="1763162"/>
            <a:ext cx="6933899" cy="4226053"/>
          </a:xfrm>
          <a:custGeom>
            <a:avLst/>
            <a:gdLst/>
            <a:ahLst/>
            <a:cxnLst/>
            <a:rect r="r" b="b" t="t" l="l"/>
            <a:pathLst>
              <a:path h="4226053" w="6933899">
                <a:moveTo>
                  <a:pt x="0" y="0"/>
                </a:moveTo>
                <a:lnTo>
                  <a:pt x="6933898" y="0"/>
                </a:lnTo>
                <a:lnTo>
                  <a:pt x="6933898" y="4226052"/>
                </a:lnTo>
                <a:lnTo>
                  <a:pt x="0" y="4226052"/>
                </a:lnTo>
                <a:lnTo>
                  <a:pt x="0" y="0"/>
                </a:lnTo>
                <a:close/>
              </a:path>
            </a:pathLst>
          </a:custGeom>
          <a:blipFill>
            <a:blip r:embed="rId2"/>
            <a:stretch>
              <a:fillRect l="0" t="0" r="0" b="0"/>
            </a:stretch>
          </a:blipFill>
        </p:spPr>
      </p:sp>
      <p:sp>
        <p:nvSpPr>
          <p:cNvPr name="TextBox 9" id="9"/>
          <p:cNvSpPr txBox="true"/>
          <p:nvPr/>
        </p:nvSpPr>
        <p:spPr>
          <a:xfrm rot="0">
            <a:off x="2364862" y="322671"/>
            <a:ext cx="13792108" cy="971550"/>
          </a:xfrm>
          <a:prstGeom prst="rect">
            <a:avLst/>
          </a:prstGeom>
        </p:spPr>
        <p:txBody>
          <a:bodyPr anchor="t" rtlCol="false" tIns="0" lIns="0" bIns="0" rIns="0">
            <a:spAutoFit/>
          </a:bodyPr>
          <a:lstStyle/>
          <a:p>
            <a:pPr algn="l">
              <a:lnSpc>
                <a:spcPts val="7200"/>
              </a:lnSpc>
            </a:pPr>
            <a:r>
              <a:rPr lang="en-US" sz="7500">
                <a:solidFill>
                  <a:srgbClr val="000000"/>
                </a:solidFill>
                <a:latin typeface="Inter"/>
                <a:ea typeface="Inter"/>
                <a:cs typeface="Inter"/>
                <a:sym typeface="Inter"/>
              </a:rPr>
              <a:t>Understanding RFM Analysis</a:t>
            </a:r>
          </a:p>
        </p:txBody>
      </p:sp>
      <p:sp>
        <p:nvSpPr>
          <p:cNvPr name="TextBox 10" id="10"/>
          <p:cNvSpPr txBox="true"/>
          <p:nvPr/>
        </p:nvSpPr>
        <p:spPr>
          <a:xfrm rot="0">
            <a:off x="1771498" y="2294857"/>
            <a:ext cx="9589289" cy="2040891"/>
          </a:xfrm>
          <a:prstGeom prst="rect">
            <a:avLst/>
          </a:prstGeom>
        </p:spPr>
        <p:txBody>
          <a:bodyPr anchor="t" rtlCol="false" tIns="0" lIns="0" bIns="0" rIns="0">
            <a:spAutoFit/>
          </a:bodyPr>
          <a:lstStyle/>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Rece</a:t>
            </a:r>
            <a:r>
              <a:rPr lang="en-US" sz="2899">
                <a:solidFill>
                  <a:srgbClr val="000000"/>
                </a:solidFill>
                <a:latin typeface="Inter"/>
                <a:ea typeface="Inter"/>
                <a:cs typeface="Inter"/>
                <a:sym typeface="Inter"/>
              </a:rPr>
              <a:t>ncy (R): Number of days since last purchase</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Frequency (F): Total number of transactions</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Monetary (M): Total spending amount</a:t>
            </a:r>
          </a:p>
          <a:p>
            <a:pPr algn="l">
              <a:lnSpc>
                <a:spcPts val="4059"/>
              </a:lnSpc>
              <a:spcBef>
                <a:spcPct val="0"/>
              </a:spcBef>
            </a:pPr>
          </a:p>
        </p:txBody>
      </p:sp>
      <p:sp>
        <p:nvSpPr>
          <p:cNvPr name="TextBox 11" id="11"/>
          <p:cNvSpPr txBox="true"/>
          <p:nvPr/>
        </p:nvSpPr>
        <p:spPr>
          <a:xfrm rot="0">
            <a:off x="1638148" y="4745356"/>
            <a:ext cx="8953408" cy="3069591"/>
          </a:xfrm>
          <a:prstGeom prst="rect">
            <a:avLst/>
          </a:prstGeom>
        </p:spPr>
        <p:txBody>
          <a:bodyPr anchor="t" rtlCol="false" tIns="0" lIns="0" bIns="0" rIns="0">
            <a:spAutoFit/>
          </a:bodyPr>
          <a:lstStyle/>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R</a:t>
            </a:r>
            <a:r>
              <a:rPr lang="en-US" sz="2899">
                <a:solidFill>
                  <a:srgbClr val="000000"/>
                </a:solidFill>
                <a:latin typeface="Inter"/>
                <a:ea typeface="Inter"/>
                <a:cs typeface="Inter"/>
                <a:sym typeface="Inter"/>
              </a:rPr>
              <a:t>ecent customers are more likely to buy again</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F</a:t>
            </a:r>
            <a:r>
              <a:rPr lang="en-US" sz="2899">
                <a:solidFill>
                  <a:srgbClr val="000000"/>
                </a:solidFill>
                <a:latin typeface="Inter"/>
                <a:ea typeface="Inter"/>
                <a:cs typeface="Inter"/>
                <a:sym typeface="Inter"/>
              </a:rPr>
              <a:t>requent customers show engagement</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High monetary customers generate more revenue</a:t>
            </a:r>
          </a:p>
          <a:p>
            <a:pPr algn="l">
              <a:lnSpc>
                <a:spcPts val="4059"/>
              </a:lnSpc>
              <a:spcBef>
                <a:spcPct val="0"/>
              </a:spcBef>
            </a:pPr>
          </a:p>
          <a:p>
            <a:pPr algn="l">
              <a:lnSpc>
                <a:spcPts val="4059"/>
              </a:lnSpc>
              <a:spcBef>
                <a:spcPct val="0"/>
              </a:spcBef>
            </a:pPr>
          </a:p>
        </p:txBody>
      </p:sp>
      <p:sp>
        <p:nvSpPr>
          <p:cNvPr name="TextBox 12" id="12"/>
          <p:cNvSpPr txBox="true"/>
          <p:nvPr/>
        </p:nvSpPr>
        <p:spPr>
          <a:xfrm rot="0">
            <a:off x="1981048" y="1696487"/>
            <a:ext cx="550885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RFM Metrics Explained</a:t>
            </a:r>
          </a:p>
        </p:txBody>
      </p:sp>
      <p:sp>
        <p:nvSpPr>
          <p:cNvPr name="TextBox 13" id="13"/>
          <p:cNvSpPr txBox="true"/>
          <p:nvPr/>
        </p:nvSpPr>
        <p:spPr>
          <a:xfrm rot="0">
            <a:off x="1981048" y="4028724"/>
            <a:ext cx="550885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Business Interpretation</a:t>
            </a:r>
          </a:p>
        </p:txBody>
      </p:sp>
      <p:sp>
        <p:nvSpPr>
          <p:cNvPr name="TextBox 14" id="14"/>
          <p:cNvSpPr txBox="true"/>
          <p:nvPr/>
        </p:nvSpPr>
        <p:spPr>
          <a:xfrm rot="0">
            <a:off x="1981048" y="6878087"/>
            <a:ext cx="550885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RFM Scoring Methodology</a:t>
            </a:r>
          </a:p>
        </p:txBody>
      </p:sp>
      <p:sp>
        <p:nvSpPr>
          <p:cNvPr name="TextBox 15" id="15"/>
          <p:cNvSpPr txBox="true"/>
          <p:nvPr/>
        </p:nvSpPr>
        <p:spPr>
          <a:xfrm rot="0">
            <a:off x="1638148" y="7473082"/>
            <a:ext cx="9589289" cy="2555241"/>
          </a:xfrm>
          <a:prstGeom prst="rect">
            <a:avLst/>
          </a:prstGeom>
        </p:spPr>
        <p:txBody>
          <a:bodyPr anchor="t" rtlCol="false" tIns="0" lIns="0" bIns="0" rIns="0">
            <a:spAutoFit/>
          </a:bodyPr>
          <a:lstStyle/>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C</a:t>
            </a:r>
            <a:r>
              <a:rPr lang="en-US" sz="2899">
                <a:solidFill>
                  <a:srgbClr val="000000"/>
                </a:solidFill>
                <a:latin typeface="Inter"/>
                <a:ea typeface="Inter"/>
                <a:cs typeface="Inter"/>
                <a:sym typeface="Inter"/>
              </a:rPr>
              <a:t>ustomers are divided into 5 equal groups (quantiles)</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Each metric is scored from 1 (Lowest) to 5 (Highest)</a:t>
            </a:r>
          </a:p>
          <a:p>
            <a:pPr algn="l">
              <a:lnSpc>
                <a:spcPts val="4059"/>
              </a:lnSpc>
              <a:spcBef>
                <a:spcPct val="0"/>
              </a:spcBef>
            </a:pPr>
          </a:p>
        </p:txBody>
      </p:sp>
      <p:sp>
        <p:nvSpPr>
          <p:cNvPr name="TextBox 16" id="16"/>
          <p:cNvSpPr txBox="true"/>
          <p:nvPr/>
        </p:nvSpPr>
        <p:spPr>
          <a:xfrm rot="0">
            <a:off x="11227437" y="6242051"/>
            <a:ext cx="5508857" cy="547371"/>
          </a:xfrm>
          <a:prstGeom prst="rect">
            <a:avLst/>
          </a:prstGeom>
        </p:spPr>
        <p:txBody>
          <a:bodyPr anchor="t" rtlCol="false" tIns="0" lIns="0" bIns="0" rIns="0">
            <a:spAutoFit/>
          </a:bodyPr>
          <a:lstStyle/>
          <a:p>
            <a:pPr algn="l">
              <a:lnSpc>
                <a:spcPts val="4479"/>
              </a:lnSpc>
            </a:pPr>
            <a:r>
              <a:rPr lang="en-US" sz="3199" b="true">
                <a:solidFill>
                  <a:srgbClr val="000000"/>
                </a:solidFill>
                <a:latin typeface="Inter Bold"/>
                <a:ea typeface="Inter Bold"/>
                <a:cs typeface="Inter Bold"/>
                <a:sym typeface="Inter Bold"/>
              </a:rPr>
              <a:t>Score Range</a:t>
            </a:r>
          </a:p>
        </p:txBody>
      </p:sp>
      <p:sp>
        <p:nvSpPr>
          <p:cNvPr name="TextBox 17" id="17"/>
          <p:cNvSpPr txBox="true"/>
          <p:nvPr/>
        </p:nvSpPr>
        <p:spPr>
          <a:xfrm rot="0">
            <a:off x="10982081" y="6738387"/>
            <a:ext cx="6031863" cy="1526541"/>
          </a:xfrm>
          <a:prstGeom prst="rect">
            <a:avLst/>
          </a:prstGeom>
        </p:spPr>
        <p:txBody>
          <a:bodyPr anchor="t" rtlCol="false" tIns="0" lIns="0" bIns="0" rIns="0">
            <a:spAutoFit/>
          </a:bodyPr>
          <a:lstStyle/>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Mi</a:t>
            </a:r>
            <a:r>
              <a:rPr lang="en-US" sz="2899">
                <a:solidFill>
                  <a:srgbClr val="000000"/>
                </a:solidFill>
                <a:latin typeface="Inter"/>
                <a:ea typeface="Inter"/>
                <a:cs typeface="Inter"/>
                <a:sym typeface="Inter"/>
              </a:rPr>
              <a:t>nimum: 3</a:t>
            </a:r>
          </a:p>
          <a:p>
            <a:pPr algn="l" marL="626106" indent="-313053" lvl="1">
              <a:lnSpc>
                <a:spcPts val="4059"/>
              </a:lnSpc>
              <a:spcBef>
                <a:spcPct val="0"/>
              </a:spcBef>
              <a:buFont typeface="Arial"/>
              <a:buChar char="•"/>
            </a:pPr>
            <a:r>
              <a:rPr lang="en-US" sz="2899">
                <a:solidFill>
                  <a:srgbClr val="000000"/>
                </a:solidFill>
                <a:latin typeface="Inter"/>
                <a:ea typeface="Inter"/>
                <a:cs typeface="Inter"/>
                <a:sym typeface="Inter"/>
              </a:rPr>
              <a:t>M</a:t>
            </a:r>
            <a:r>
              <a:rPr lang="en-US" sz="2899">
                <a:solidFill>
                  <a:srgbClr val="000000"/>
                </a:solidFill>
                <a:latin typeface="Inter"/>
                <a:ea typeface="Inter"/>
                <a:cs typeface="Inter"/>
                <a:sym typeface="Inter"/>
              </a:rPr>
              <a:t>aximum: 15</a:t>
            </a:r>
          </a:p>
          <a:p>
            <a:pPr algn="l">
              <a:lnSpc>
                <a:spcPts val="40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DAG71dDbmWk</dc:identifier>
  <dcterms:modified xsi:type="dcterms:W3CDTF">2011-08-01T06:04:30Z</dcterms:modified>
  <cp:revision>1</cp:revision>
  <dc:title>Red and Grey Minimalist Modern Sales Proposal Presentation</dc:title>
</cp:coreProperties>
</file>